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5"/>
    <p:sldMasterId id="2147483749" r:id="rId6"/>
  </p:sldMasterIdLst>
  <p:notesMasterIdLst>
    <p:notesMasterId r:id="rId24"/>
  </p:notesMasterIdLst>
  <p:sldIdLst>
    <p:sldId id="288" r:id="rId7"/>
    <p:sldId id="290" r:id="rId8"/>
    <p:sldId id="2134804525" r:id="rId9"/>
    <p:sldId id="2134804533" r:id="rId10"/>
    <p:sldId id="2134804590" r:id="rId11"/>
    <p:sldId id="2147468761" r:id="rId12"/>
    <p:sldId id="2134804591" r:id="rId13"/>
    <p:sldId id="2147468762" r:id="rId14"/>
    <p:sldId id="2134804592" r:id="rId15"/>
    <p:sldId id="2147468760" r:id="rId16"/>
    <p:sldId id="2134804593" r:id="rId17"/>
    <p:sldId id="2134804601" r:id="rId18"/>
    <p:sldId id="2134804594" r:id="rId19"/>
    <p:sldId id="2147468764" r:id="rId20"/>
    <p:sldId id="2134804595" r:id="rId21"/>
    <p:sldId id="2134804596" r:id="rId22"/>
    <p:sldId id="2134804557" r:id="rId23"/>
  </p:sldIdLst>
  <p:sldSz cx="9144000" cy="5143500" type="screen16x9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E4CAAE1-3232-387E-A465-82C4F1A71033}" name="Dinna Kias" initials="DK" userId="S::DKI@kombit.dk::43fb05ab-085d-4826-9698-2cd9f1c7a18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B4D9"/>
    <a:srgbClr val="A4B2AD"/>
    <a:srgbClr val="BC9EA9"/>
    <a:srgbClr val="926273"/>
    <a:srgbClr val="4472C4"/>
    <a:srgbClr val="FFC000"/>
    <a:srgbClr val="580D28"/>
    <a:srgbClr val="5A0730"/>
    <a:srgbClr val="610F44"/>
    <a:srgbClr val="551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AEFF7"/>
          </a:solidFill>
        </a:fill>
      </a:tcStyle>
    </a:wholeTbl>
    <a:band1H>
      <a:tcStyle>
        <a:tcBdr/>
        <a:fill>
          <a:solidFill>
            <a:srgbClr val="D2DEE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2DEEF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5B9BD5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5B9BD5"/>
          </a:solidFill>
        </a:fill>
      </a:tcStyle>
    </a:firstRow>
  </a:tblStyle>
  <a:tblStyle styleId="{7E9639D4-E3E2-4D34-9284-5A2195B3D0D7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317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>
          <a:top>
            <a:ln w="317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band1H>
    <a:band1V>
      <a:tcStyle>
        <a:tcBdr>
          <a:left>
            <a:ln w="317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</a:tcBdr>
      </a:tcStyle>
    </a:band1V>
    <a:band2V>
      <a:tcStyle>
        <a:tcBdr>
          <a:left>
            <a:ln w="317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</a:tcBdr>
      </a:tcStyle>
    </a:band2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00000"/>
          </a:solidFill>
        </a:fill>
      </a:tcStyle>
    </a:firstRow>
  </a:tblStyle>
  <a:tblStyle styleId="{1FECB4D8-DB02-4DC6-A0A2-4F2EBAE1DC90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F0F0F0"/>
          </a:solidFill>
        </a:fill>
      </a:tcStyle>
    </a:band1H>
    <a:band1V>
      <a:tcStyle>
        <a:tcBdr/>
        <a:fill>
          <a:solidFill>
            <a:srgbClr val="F0F0F0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A5A5A5"/>
          </a:solidFill>
        </a:fill>
      </a:tcStyle>
    </a:firstRow>
  </a:tblStyle>
  <a:tblStyle styleId="{E8034E78-7F5D-4C2E-B375-FC64B27BC917}" styleName="">
    <a:wholeTbl>
      <a:tcTxStyle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E7E7E7"/>
          </a:solidFill>
        </a:fill>
      </a:tcStyle>
    </a:wholeTbl>
    <a:band1H>
      <a:tcStyle>
        <a:tcBdr/>
        <a:fill>
          <a:solidFill>
            <a:srgbClr val="CBCBCB"/>
          </a:solidFill>
        </a:fill>
      </a:tcStyle>
    </a:band1H>
    <a:band1V>
      <a:tcStyle>
        <a:tcBdr/>
        <a:fill>
          <a:solidFill>
            <a:srgbClr val="CBCBCB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>
          <a:left>
            <a:ln w="25402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</a:tcBdr>
        <a:fill>
          <a:solidFill>
            <a:srgbClr val="AAAAAA"/>
          </a:solidFill>
        </a:fill>
      </a:tcStyle>
    </a:lastCol>
    <a:firstCol>
      <a:tcTxStyle b="on">
        <a:font>
          <a:latin typeface=""/>
          <a:ea typeface=""/>
          <a:cs typeface=""/>
        </a:font>
      </a:tcTxStyle>
      <a:tcStyle>
        <a:tcBdr>
          <a:right>
            <a:ln w="25402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</a:tcBdr>
        <a:fill>
          <a:solidFill>
            <a:srgbClr val="AAAAAA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25402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AAAAAA"/>
          </a:solidFill>
        </a:fill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25402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000000"/>
          </a:solidFill>
        </a:fill>
      </a:tcStyle>
    </a:firstRow>
  </a:tblStyle>
  <a:tblStyle styleId="{616DA210-FB5B-4158-B5E0-FEB733F419B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000000"/>
          </a:solidFill>
        </a:fill>
      </a:tcStyle>
    </a:band1H>
    <a:band1V>
      <a:tcStyle>
        <a:tcBdr/>
        <a:fill>
          <a:solidFill>
            <a:srgbClr val="000000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  <a:tblStyle styleId="{793D81CF-94F2-401A-BA57-92F5A7B2D0C5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E7E7E7"/>
          </a:solidFill>
        </a:fill>
      </a:tcStyle>
    </a:band1H>
    <a:band1V>
      <a:tcStyle>
        <a:tcBdr/>
        <a:fill>
          <a:solidFill>
            <a:srgbClr val="E7E7E7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226" autoAdjust="0"/>
  </p:normalViewPr>
  <p:slideViewPr>
    <p:cSldViewPr snapToGrid="0">
      <p:cViewPr varScale="1">
        <p:scale>
          <a:sx n="130" d="100"/>
          <a:sy n="130" d="100"/>
        </p:scale>
        <p:origin x="8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8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0D5A1E87-16AD-CE3F-2A9E-5093A6D6616B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a-DK" sz="1200" b="0" i="0" u="none" strike="noStrike" kern="1200" cap="none" spc="0" baseline="0">
                <a:solidFill>
                  <a:srgbClr val="000000"/>
                </a:solidFill>
                <a:uFillTx/>
                <a:latin typeface="Neue Haas Grotesk Text Pro" pitchFamily="34"/>
              </a:defRPr>
            </a:lvl1pPr>
          </a:lstStyle>
          <a:p>
            <a:pPr lvl="0"/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B6BA852-89C7-338B-1A96-681B33FAA3E6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a-DK" sz="1200" b="0" i="0" u="none" strike="noStrike" kern="1200" cap="none" spc="0" baseline="0">
                <a:solidFill>
                  <a:srgbClr val="000000"/>
                </a:solidFill>
                <a:uFillTx/>
                <a:latin typeface="Neue Haas Grotesk Text Pro" pitchFamily="34"/>
              </a:defRPr>
            </a:lvl1pPr>
          </a:lstStyle>
          <a:p>
            <a:pPr lvl="0"/>
            <a:fld id="{B2CB63F8-62D1-40DD-994F-28162EBC049F}" type="datetime1">
              <a:rPr lang="da-DK"/>
              <a:pPr lvl="0"/>
              <a:t>25-04-2024</a:t>
            </a:fld>
            <a:endParaRPr lang="da-DK"/>
          </a:p>
        </p:txBody>
      </p:sp>
      <p:sp>
        <p:nvSpPr>
          <p:cNvPr id="4" name="Pladsholder til slidebillede 3">
            <a:extLst>
              <a:ext uri="{FF2B5EF4-FFF2-40B4-BE49-F238E27FC236}">
                <a16:creationId xmlns:a16="http://schemas.microsoft.com/office/drawing/2014/main" id="{7BD9BFA6-0A5E-9A10-B431-E088CF8493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Pladsholder til noter 4">
            <a:extLst>
              <a:ext uri="{FF2B5EF4-FFF2-40B4-BE49-F238E27FC236}">
                <a16:creationId xmlns:a16="http://schemas.microsoft.com/office/drawing/2014/main" id="{CA0BA0C4-E1CB-B186-A991-B88C9E0FD099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9EEC1B5-6993-2319-BB0F-C3C0D090FFBF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a-DK" sz="1200" b="0" i="0" u="none" strike="noStrike" kern="1200" cap="none" spc="0" baseline="0">
                <a:solidFill>
                  <a:srgbClr val="000000"/>
                </a:solidFill>
                <a:uFillTx/>
                <a:latin typeface="Neue Haas Grotesk Text Pro" pitchFamily="34"/>
              </a:defRPr>
            </a:lvl1pPr>
          </a:lstStyle>
          <a:p>
            <a:pPr lvl="0"/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82BCE10-56C3-58F6-E2AA-467B591170B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a-DK" sz="1200" b="0" i="0" u="none" strike="noStrike" kern="1200" cap="none" spc="0" baseline="0">
                <a:solidFill>
                  <a:srgbClr val="000000"/>
                </a:solidFill>
                <a:uFillTx/>
                <a:latin typeface="Neue Haas Grotesk Text Pro" pitchFamily="34"/>
              </a:defRPr>
            </a:lvl1pPr>
          </a:lstStyle>
          <a:p>
            <a:pPr lvl="0"/>
            <a:fld id="{E12F28F7-010A-46DC-BA3E-E8A766C75A67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3811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a-DK" sz="1200" b="0" i="0" u="none" strike="noStrike" kern="1200" cap="none" spc="0" baseline="0">
        <a:solidFill>
          <a:srgbClr val="000000"/>
        </a:solidFill>
        <a:uFillTx/>
        <a:latin typeface="Neue Haas Grotesk Text Pro" pitchFamily="34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a-DK" sz="1200" b="0" i="0" u="none" strike="noStrike" kern="1200" cap="none" spc="0" baseline="0">
        <a:solidFill>
          <a:srgbClr val="000000"/>
        </a:solidFill>
        <a:uFillTx/>
        <a:latin typeface="Neue Haas Grotesk Text Pro" pitchFamily="34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a-DK" sz="1200" b="0" i="0" u="none" strike="noStrike" kern="1200" cap="none" spc="0" baseline="0">
        <a:solidFill>
          <a:srgbClr val="000000"/>
        </a:solidFill>
        <a:uFillTx/>
        <a:latin typeface="Neue Haas Grotesk Text Pro" pitchFamily="34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a-DK" sz="1200" b="0" i="0" u="none" strike="noStrike" kern="1200" cap="none" spc="0" baseline="0">
        <a:solidFill>
          <a:srgbClr val="000000"/>
        </a:solidFill>
        <a:uFillTx/>
        <a:latin typeface="Neue Haas Grotesk Text Pro" pitchFamily="34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a-DK" sz="1200" b="0" i="0" u="none" strike="noStrike" kern="1200" cap="none" spc="0" baseline="0">
        <a:solidFill>
          <a:srgbClr val="000000"/>
        </a:solidFill>
        <a:uFillTx/>
        <a:latin typeface="Neue Haas Grotesk Text Pro" pitchFamily="34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a-DK" dirty="0"/>
          </a:p>
          <a:p>
            <a:pPr marL="628650" lvl="1" indent="-171450">
              <a:buFontTx/>
              <a:buChar char="-"/>
            </a:pPr>
            <a:endParaRPr lang="da-DK" dirty="0"/>
          </a:p>
          <a:p>
            <a:pPr marL="171450" indent="-171450">
              <a:buFontTx/>
              <a:buChar char="-"/>
            </a:pPr>
            <a:r>
              <a:rPr lang="da-DK" dirty="0"/>
              <a:t>HUSK BTU!</a:t>
            </a:r>
          </a:p>
          <a:p>
            <a:pPr marL="171450" indent="-171450">
              <a:buFontTx/>
              <a:buChar char="-"/>
            </a:pPr>
            <a:r>
              <a:rPr lang="da-DK"/>
              <a:t>Tidshorisonter?</a:t>
            </a:r>
          </a:p>
          <a:p>
            <a:pPr marL="171450" indent="-171450">
              <a:buFontTx/>
              <a:buChar char="-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A0F00F-ED31-4E73-B441-DD06B9FFBD66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3802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a-DK" dirty="0"/>
          </a:p>
          <a:p>
            <a:pPr marL="628650" lvl="1" indent="-171450">
              <a:buFontTx/>
              <a:buChar char="-"/>
            </a:pPr>
            <a:endParaRPr lang="da-DK" dirty="0"/>
          </a:p>
          <a:p>
            <a:pPr marL="171450" indent="-171450">
              <a:buFontTx/>
              <a:buChar char="-"/>
            </a:pPr>
            <a:r>
              <a:rPr lang="da-DK" dirty="0"/>
              <a:t>HUSK BTU!</a:t>
            </a:r>
          </a:p>
          <a:p>
            <a:pPr marL="171450" indent="-171450">
              <a:buFontTx/>
              <a:buChar char="-"/>
            </a:pPr>
            <a:r>
              <a:rPr lang="da-DK"/>
              <a:t>Tidshorisonter?</a:t>
            </a:r>
          </a:p>
          <a:p>
            <a:pPr marL="171450" indent="-171450">
              <a:buFontTx/>
              <a:buChar char="-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A0F00F-ED31-4E73-B441-DD06B9FFBD66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6188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A0F00F-ED31-4E73-B441-DD06B9FFBD66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9034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a-DK" dirty="0"/>
          </a:p>
          <a:p>
            <a:pPr marL="628650" lvl="1" indent="-171450">
              <a:buFontTx/>
              <a:buChar char="-"/>
            </a:pPr>
            <a:endParaRPr lang="da-DK" dirty="0"/>
          </a:p>
          <a:p>
            <a:pPr marL="171450" indent="-171450">
              <a:buFontTx/>
              <a:buChar char="-"/>
            </a:pPr>
            <a:r>
              <a:rPr lang="da-DK" dirty="0"/>
              <a:t>HUSK BTU!</a:t>
            </a:r>
          </a:p>
          <a:p>
            <a:pPr marL="171450" indent="-171450">
              <a:buFontTx/>
              <a:buChar char="-"/>
            </a:pPr>
            <a:r>
              <a:rPr lang="da-DK"/>
              <a:t>Tidshorisonter?</a:t>
            </a:r>
          </a:p>
          <a:p>
            <a:pPr marL="171450" indent="-171450">
              <a:buFontTx/>
              <a:buChar char="-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A0F00F-ED31-4E73-B441-DD06B9FFBD66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3580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a-DK" dirty="0"/>
          </a:p>
          <a:p>
            <a:pPr marL="628650" lvl="1" indent="-171450">
              <a:buFontTx/>
              <a:buChar char="-"/>
            </a:pPr>
            <a:endParaRPr lang="da-DK" dirty="0"/>
          </a:p>
          <a:p>
            <a:pPr marL="171450" indent="-171450">
              <a:buFontTx/>
              <a:buChar char="-"/>
            </a:pPr>
            <a:r>
              <a:rPr lang="da-DK" dirty="0"/>
              <a:t>HUSK BTU!</a:t>
            </a:r>
          </a:p>
          <a:p>
            <a:pPr marL="171450" indent="-171450">
              <a:buFontTx/>
              <a:buChar char="-"/>
            </a:pPr>
            <a:r>
              <a:rPr lang="da-DK"/>
              <a:t>Tidshorisonter?</a:t>
            </a:r>
          </a:p>
          <a:p>
            <a:pPr marL="171450" indent="-171450">
              <a:buFontTx/>
              <a:buChar char="-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A0F00F-ED31-4E73-B441-DD06B9FFBD66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653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a-DK" dirty="0"/>
          </a:p>
          <a:p>
            <a:pPr marL="628650" lvl="1" indent="-171450">
              <a:buFontTx/>
              <a:buChar char="-"/>
            </a:pPr>
            <a:endParaRPr lang="da-DK" dirty="0"/>
          </a:p>
          <a:p>
            <a:pPr marL="171450" indent="-171450">
              <a:buFontTx/>
              <a:buChar char="-"/>
            </a:pPr>
            <a:r>
              <a:rPr lang="da-DK" dirty="0"/>
              <a:t>HUSK BTU!</a:t>
            </a:r>
          </a:p>
          <a:p>
            <a:pPr marL="171450" indent="-171450">
              <a:buFontTx/>
              <a:buChar char="-"/>
            </a:pPr>
            <a:r>
              <a:rPr lang="da-DK"/>
              <a:t>Tidshorisonter?</a:t>
            </a:r>
          </a:p>
          <a:p>
            <a:pPr marL="171450" indent="-171450">
              <a:buFontTx/>
              <a:buChar char="-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A0F00F-ED31-4E73-B441-DD06B9FFBD66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3226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a-DK" dirty="0"/>
          </a:p>
          <a:p>
            <a:pPr marL="628650" lvl="1" indent="-171450">
              <a:buFontTx/>
              <a:buChar char="-"/>
            </a:pPr>
            <a:endParaRPr lang="da-DK" dirty="0"/>
          </a:p>
          <a:p>
            <a:pPr marL="171450" indent="-171450">
              <a:buFontTx/>
              <a:buChar char="-"/>
            </a:pPr>
            <a:r>
              <a:rPr lang="da-DK" dirty="0"/>
              <a:t>HUSK BTU!</a:t>
            </a:r>
          </a:p>
          <a:p>
            <a:pPr marL="171450" indent="-171450">
              <a:buFontTx/>
              <a:buChar char="-"/>
            </a:pPr>
            <a:r>
              <a:rPr lang="da-DK"/>
              <a:t>Tidshorisonter?</a:t>
            </a:r>
          </a:p>
          <a:p>
            <a:pPr marL="171450" indent="-171450">
              <a:buFontTx/>
              <a:buChar char="-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A0F00F-ED31-4E73-B441-DD06B9FFBD66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6980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TIN: </a:t>
            </a:r>
            <a:r>
              <a:rPr lang="da-DK" dirty="0" err="1"/>
              <a:t>Tax</a:t>
            </a:r>
            <a:r>
              <a:rPr lang="da-DK" dirty="0"/>
              <a:t> </a:t>
            </a:r>
            <a:r>
              <a:rPr lang="da-DK" dirty="0" err="1"/>
              <a:t>Identification</a:t>
            </a:r>
            <a:r>
              <a:rPr lang="da-DK" dirty="0"/>
              <a:t> </a:t>
            </a:r>
            <a:r>
              <a:rPr lang="da-DK" dirty="0" err="1"/>
              <a:t>Number</a:t>
            </a:r>
            <a:r>
              <a:rPr lang="da-DK" dirty="0"/>
              <a:t>. Bruges til at identificere skattepligtige borgere i de enkelte lande. I Danmark er det CPR-nummeret for private og CVR-nummeret for virksomheder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F1CDE-5D83-9F4B-8CB9-2EF3BC0A1883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81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a-DK" dirty="0"/>
          </a:p>
          <a:p>
            <a:pPr marL="628650" lvl="1" indent="-171450">
              <a:buFontTx/>
              <a:buChar char="-"/>
            </a:pPr>
            <a:endParaRPr lang="da-DK" dirty="0"/>
          </a:p>
          <a:p>
            <a:pPr marL="171450" indent="-171450">
              <a:buFontTx/>
              <a:buChar char="-"/>
            </a:pPr>
            <a:r>
              <a:rPr lang="da-DK" dirty="0"/>
              <a:t>HUSK BTU!</a:t>
            </a:r>
          </a:p>
          <a:p>
            <a:pPr marL="171450" indent="-171450">
              <a:buFontTx/>
              <a:buChar char="-"/>
            </a:pPr>
            <a:r>
              <a:rPr lang="da-DK"/>
              <a:t>Tidshorisonter?</a:t>
            </a:r>
          </a:p>
          <a:p>
            <a:pPr marL="171450" indent="-171450">
              <a:buFontTx/>
              <a:buChar char="-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A0F00F-ED31-4E73-B441-DD06B9FFBD66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44699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a-DK" dirty="0"/>
          </a:p>
          <a:p>
            <a:pPr marL="628650" lvl="1" indent="-171450">
              <a:buFontTx/>
              <a:buChar char="-"/>
            </a:pPr>
            <a:endParaRPr lang="da-DK" dirty="0"/>
          </a:p>
          <a:p>
            <a:pPr marL="171450" indent="-171450">
              <a:buFontTx/>
              <a:buChar char="-"/>
            </a:pPr>
            <a:r>
              <a:rPr lang="da-DK" dirty="0"/>
              <a:t>HUSK BTU!</a:t>
            </a:r>
          </a:p>
          <a:p>
            <a:pPr marL="171450" indent="-171450">
              <a:buFontTx/>
              <a:buChar char="-"/>
            </a:pPr>
            <a:r>
              <a:rPr lang="da-DK"/>
              <a:t>Tidshorisonter?</a:t>
            </a:r>
          </a:p>
          <a:p>
            <a:pPr marL="171450" indent="-171450">
              <a:buFontTx/>
              <a:buChar char="-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A0F00F-ED31-4E73-B441-DD06B9FFBD66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074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svg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1432426"/>
            <a:ext cx="6119911" cy="792088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8ECC06A8-D032-5014-F9A2-748351BB8C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C59C273-8F97-8FCF-65FE-26C9B203B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31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verskrift + tekst + billede (venstr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262" y="555625"/>
            <a:ext cx="3527427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3527426" cy="3168650"/>
          </a:xfrm>
        </p:spPr>
        <p:txBody>
          <a:bodyPr/>
          <a:lstStyle>
            <a:lvl1pPr marL="0" indent="0">
              <a:buNone/>
              <a:defRPr sz="10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8277" y="339726"/>
            <a:ext cx="3528179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6">
            <a:extLst>
              <a:ext uri="{FF2B5EF4-FFF2-40B4-BE49-F238E27FC236}">
                <a16:creationId xmlns:a16="http://schemas.microsoft.com/office/drawing/2014/main" id="{29B2FAC6-BF26-045F-8DCE-F4BFC08512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F27B77A-47CB-1461-047F-56640092E97C}"/>
              </a:ext>
            </a:extLst>
          </p:cNvPr>
          <p:cNvSpPr txBox="1"/>
          <p:nvPr/>
        </p:nvSpPr>
        <p:spPr>
          <a:xfrm>
            <a:off x="-383241" y="361053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GB" sz="900" dirty="0">
              <a:latin typeface="Source Sans Pro Light" panose="020B0403030403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0784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verskrift + tekst + billede (bun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571750"/>
            <a:ext cx="9144000" cy="257175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1116472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951222"/>
            <a:ext cx="3564819" cy="1116471"/>
          </a:xfrm>
        </p:spPr>
        <p:txBody>
          <a:bodyPr/>
          <a:lstStyle>
            <a:lvl1pPr marL="0" indent="0">
              <a:buNone/>
              <a:defRPr sz="1000">
                <a:latin typeface="Neue Haas Grotesk Text Pro" panose="020B0504020202020204" pitchFamily="34" charset="77"/>
              </a:defRPr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6">
            <a:extLst>
              <a:ext uri="{FF2B5EF4-FFF2-40B4-BE49-F238E27FC236}">
                <a16:creationId xmlns:a16="http://schemas.microsoft.com/office/drawing/2014/main" id="{29B2FAC6-BF26-045F-8DCE-F4BFC08512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F27B77A-47CB-1461-047F-56640092E97C}"/>
              </a:ext>
            </a:extLst>
          </p:cNvPr>
          <p:cNvSpPr txBox="1"/>
          <p:nvPr/>
        </p:nvSpPr>
        <p:spPr>
          <a:xfrm>
            <a:off x="-383241" y="361053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GB" sz="900" dirty="0">
              <a:latin typeface="Source Sans Pro Light" panose="020B0403030403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5626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6">
          <p15:clr>
            <a:srgbClr val="FBAE40"/>
          </p15:clr>
        </p15:guide>
        <p15:guide id="2" orient="horz" pos="59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ighlights (3 række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35859" y="2068107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88482" y="2067694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08EF0261-14D0-1383-03E9-C9E3A0AA53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88482" y="2212108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billede 5">
            <a:extLst>
              <a:ext uri="{FF2B5EF4-FFF2-40B4-BE49-F238E27FC236}">
                <a16:creationId xmlns:a16="http://schemas.microsoft.com/office/drawing/2014/main" id="{8342E6BB-C322-8D89-32E3-B526E872C5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035859" y="281107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5A97597D-99B1-6A4F-5117-8B426C40DF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88482" y="2810661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4BDB334A-1458-0AC0-AFF1-0739E96E89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8482" y="2955075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C4ABC68E-A13B-FAFF-E2EB-F53E9D240F22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035859" y="355244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64FF8A76-B404-0C8F-8C0B-30B839A46D7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88482" y="3552029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E18EE8C3-6589-A11A-1EB5-56F8C0C09F4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88482" y="3696443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01C77357-C65B-5A9E-B615-A92026CCF59E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5219552" y="2068107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90180E4D-07F7-B5B5-617E-41F68236FDA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672175" y="2067694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34CF6966-E382-F0AE-7D87-947D9FBC36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72175" y="2212108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billede 5">
            <a:extLst>
              <a:ext uri="{FF2B5EF4-FFF2-40B4-BE49-F238E27FC236}">
                <a16:creationId xmlns:a16="http://schemas.microsoft.com/office/drawing/2014/main" id="{2CEFD869-52FC-2D91-50C5-1E9A468D1D17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5219552" y="281107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8" name="Pladsholder til tekst 3">
            <a:extLst>
              <a:ext uri="{FF2B5EF4-FFF2-40B4-BE49-F238E27FC236}">
                <a16:creationId xmlns:a16="http://schemas.microsoft.com/office/drawing/2014/main" id="{96EA9739-1B5C-0189-6141-912AACF32E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72175" y="2810661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573F324B-1AD1-A5F2-6C40-8A7D76AC6A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672175" y="2955075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ladsholder til billede 5">
            <a:extLst>
              <a:ext uri="{FF2B5EF4-FFF2-40B4-BE49-F238E27FC236}">
                <a16:creationId xmlns:a16="http://schemas.microsoft.com/office/drawing/2014/main" id="{611F40D4-8CDB-5EDC-7BAD-B03042BDBD6A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5219552" y="355244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EC03F92A-66B6-FC8B-CDA8-DA851552E31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672175" y="3552029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Pladsholder til tekst 3">
            <a:extLst>
              <a:ext uri="{FF2B5EF4-FFF2-40B4-BE49-F238E27FC236}">
                <a16:creationId xmlns:a16="http://schemas.microsoft.com/office/drawing/2014/main" id="{D6FEAE5D-F3EC-05C0-19FD-9C5F35A48EF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672175" y="3696443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486BAFFE-8C09-B4E1-113D-5655D6AEF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90044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24" name="Pladsholder til tekst 5">
            <a:extLst>
              <a:ext uri="{FF2B5EF4-FFF2-40B4-BE49-F238E27FC236}">
                <a16:creationId xmlns:a16="http://schemas.microsoft.com/office/drawing/2014/main" id="{BD12AD24-B17D-7407-348F-63C4241969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919634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ighlights (2 række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43854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88483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08EF0261-14D0-1383-03E9-C9E3A0AA53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88483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billede 5">
            <a:extLst>
              <a:ext uri="{FF2B5EF4-FFF2-40B4-BE49-F238E27FC236}">
                <a16:creationId xmlns:a16="http://schemas.microsoft.com/office/drawing/2014/main" id="{8342E6BB-C322-8D89-32E3-B526E872C5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043854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5A97597D-99B1-6A4F-5117-8B426C40DF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88483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4BDB334A-1458-0AC0-AFF1-0739E96E89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8483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01C77357-C65B-5A9E-B615-A92026CCF59E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6012407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90180E4D-07F7-B5B5-617E-41F68236FDA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57036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34CF6966-E382-F0AE-7D87-947D9FBC36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457036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billede 5">
            <a:extLst>
              <a:ext uri="{FF2B5EF4-FFF2-40B4-BE49-F238E27FC236}">
                <a16:creationId xmlns:a16="http://schemas.microsoft.com/office/drawing/2014/main" id="{2CEFD869-52FC-2D91-50C5-1E9A468D1D17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012407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8" name="Pladsholder til tekst 3">
            <a:extLst>
              <a:ext uri="{FF2B5EF4-FFF2-40B4-BE49-F238E27FC236}">
                <a16:creationId xmlns:a16="http://schemas.microsoft.com/office/drawing/2014/main" id="{96EA9739-1B5C-0189-6141-912AACF32E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57036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573F324B-1AD1-A5F2-6C40-8A7D76AC6A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57036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Pladsholder til billede 5">
            <a:extLst>
              <a:ext uri="{FF2B5EF4-FFF2-40B4-BE49-F238E27FC236}">
                <a16:creationId xmlns:a16="http://schemas.microsoft.com/office/drawing/2014/main" id="{B14033C6-F4A0-22AA-9930-3CE1FE4E25F0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3528130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DF32EA48-CFEB-7541-DF41-17413F5F720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972759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BC296128-C74C-B849-4B94-5A9AF8B0C46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972759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billede 5">
            <a:extLst>
              <a:ext uri="{FF2B5EF4-FFF2-40B4-BE49-F238E27FC236}">
                <a16:creationId xmlns:a16="http://schemas.microsoft.com/office/drawing/2014/main" id="{81411030-890F-68B2-7EFD-FF089B833B7E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3528130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7" name="Pladsholder til tekst 3">
            <a:extLst>
              <a:ext uri="{FF2B5EF4-FFF2-40B4-BE49-F238E27FC236}">
                <a16:creationId xmlns:a16="http://schemas.microsoft.com/office/drawing/2014/main" id="{567FC3D7-2F98-125A-D24C-B2658BB0298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972759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8" name="Pladsholder til tekst 3">
            <a:extLst>
              <a:ext uri="{FF2B5EF4-FFF2-40B4-BE49-F238E27FC236}">
                <a16:creationId xmlns:a16="http://schemas.microsoft.com/office/drawing/2014/main" id="{88BC5081-ABED-3724-55CF-EBFD77504F1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972759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492E851-BE7C-081C-4EAF-60E653B13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82883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12" name="Pladsholder til tekst 5">
            <a:extLst>
              <a:ext uri="{FF2B5EF4-FFF2-40B4-BE49-F238E27FC236}">
                <a16:creationId xmlns:a16="http://schemas.microsoft.com/office/drawing/2014/main" id="{E5BAADCD-CC86-812F-5FEB-3CC9C12046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020790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417027" y="1714038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9400" y="1720140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19400" y="2067694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9400" y="186882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482A5E1A-5D6D-EBC8-CAED-2066E631A83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607587" y="1714038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8CB47331-95D8-D802-D5E6-BCBBBEDA86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09960" y="1720140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CE4890B4-ABA5-E0C8-F125-E7DB211380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09960" y="2067694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D4216E8E-D5DE-C9A9-D7B7-AEF2AF54B1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09960" y="186882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3525125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417027" y="1059582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9400" y="1065684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19400" y="1413238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9400" y="1214367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482A5E1A-5D6D-EBC8-CAED-2066E631A83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607587" y="1059582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8CB47331-95D8-D802-D5E6-BCBBBEDA86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09960" y="1065684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CE4890B4-ABA5-E0C8-F125-E7DB211380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09960" y="1413238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D4216E8E-D5DE-C9A9-D7B7-AEF2AF54B1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09960" y="1214367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2" name="Pladsholder til billede 5">
            <a:extLst>
              <a:ext uri="{FF2B5EF4-FFF2-40B4-BE49-F238E27FC236}">
                <a16:creationId xmlns:a16="http://schemas.microsoft.com/office/drawing/2014/main" id="{C65363CD-8FAF-BF36-6F74-5A0BCC8BE6CB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417027" y="2571750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8DEDB2D6-1AFF-EAF9-3643-7E663B1C10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19400" y="257785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A2DC81DF-853C-D3F4-265C-B27726F7DF4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719400" y="2925406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5520A6BD-6DE7-2638-2BD4-D586F9F875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19400" y="272653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75A74AD5-C83D-7897-3AA5-2E4B39CF4653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607587" y="2571750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21D8DE0D-B32A-238C-55C8-0ED0EDD6159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09960" y="257785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6F715CB2-A1EA-D243-2E29-C4CD804D886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909960" y="2925406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C95F10A0-C60A-ECF6-E36E-27A58FBD2D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09960" y="272653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1022676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98675" y="7779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9400" y="784036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19400" y="1131590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9400" y="93271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482A5E1A-5D6D-EBC8-CAED-2066E631A83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89235" y="7779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8CB47331-95D8-D802-D5E6-BCBBBEDA86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09960" y="784036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CE4890B4-ABA5-E0C8-F125-E7DB211380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09960" y="1131590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D4216E8E-D5DE-C9A9-D7B7-AEF2AF54B1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09960" y="93271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2" name="Pladsholder til billede 5">
            <a:extLst>
              <a:ext uri="{FF2B5EF4-FFF2-40B4-BE49-F238E27FC236}">
                <a16:creationId xmlns:a16="http://schemas.microsoft.com/office/drawing/2014/main" id="{C65363CD-8FAF-BF36-6F74-5A0BCC8BE6CB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698675" y="2146086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8DEDB2D6-1AFF-EAF9-3643-7E663B1C10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19400" y="2152188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A2DC81DF-853C-D3F4-265C-B27726F7DF4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719400" y="2499742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5520A6BD-6DE7-2638-2BD4-D586F9F875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19400" y="2300871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75A74AD5-C83D-7897-3AA5-2E4B39CF4653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889235" y="2146086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21D8DE0D-B32A-238C-55C8-0ED0EDD6159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09960" y="2152188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6F715CB2-A1EA-D243-2E29-C4CD804D886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909960" y="2499742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C95F10A0-C60A-ECF6-E36E-27A58FBD2D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09960" y="2300871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18" name="Pladsholder til billede 5">
            <a:extLst>
              <a:ext uri="{FF2B5EF4-FFF2-40B4-BE49-F238E27FC236}">
                <a16:creationId xmlns:a16="http://schemas.microsoft.com/office/drawing/2014/main" id="{D8F20035-BF4C-E8E9-7629-95EB57613D77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698675" y="3528498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E5DD68DF-0955-D2E0-9EC7-C8E5E09C9DE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19400" y="3534600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20" name="Pladsholder til tekst 3">
            <a:extLst>
              <a:ext uri="{FF2B5EF4-FFF2-40B4-BE49-F238E27FC236}">
                <a16:creationId xmlns:a16="http://schemas.microsoft.com/office/drawing/2014/main" id="{DE8F6174-F745-2E11-6D8E-B821CD39952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719400" y="3882154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5DBA5425-3A6F-5F2C-847C-2459D1AB33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719400" y="368328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22" name="Pladsholder til billede 5">
            <a:extLst>
              <a:ext uri="{FF2B5EF4-FFF2-40B4-BE49-F238E27FC236}">
                <a16:creationId xmlns:a16="http://schemas.microsoft.com/office/drawing/2014/main" id="{CE71A5FD-BEB7-115E-D689-E604327F18F7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4889235" y="3528498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23" name="Pladsholder til tekst 3">
            <a:extLst>
              <a:ext uri="{FF2B5EF4-FFF2-40B4-BE49-F238E27FC236}">
                <a16:creationId xmlns:a16="http://schemas.microsoft.com/office/drawing/2014/main" id="{03755236-EF25-1910-CC1E-CA3EFFFAC00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09960" y="3534600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3F9FC192-CF34-F7F4-2E0A-D1E089B04A5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909960" y="3882154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844B268E-5C54-1D96-9E0F-4846C40ACE7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9960" y="368328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2044153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991208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1208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91208" y="18328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91208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26" name="Pladsholder til billede 5">
            <a:extLst>
              <a:ext uri="{FF2B5EF4-FFF2-40B4-BE49-F238E27FC236}">
                <a16:creationId xmlns:a16="http://schemas.microsoft.com/office/drawing/2014/main" id="{52F7139D-DBE9-49E3-AD47-49F68B4DA0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991208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7" name="Pladsholder til tekst 3">
            <a:extLst>
              <a:ext uri="{FF2B5EF4-FFF2-40B4-BE49-F238E27FC236}">
                <a16:creationId xmlns:a16="http://schemas.microsoft.com/office/drawing/2014/main" id="{7D58E26F-CC21-2BE4-4DCF-13DA0A74D6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1208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28" name="Pladsholder til tekst 3">
            <a:extLst>
              <a:ext uri="{FF2B5EF4-FFF2-40B4-BE49-F238E27FC236}">
                <a16:creationId xmlns:a16="http://schemas.microsoft.com/office/drawing/2014/main" id="{D38F5F6F-8901-83CA-0E99-FED48ED777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91208" y="39263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9" name="Pladsholder til tekst 3">
            <a:extLst>
              <a:ext uri="{FF2B5EF4-FFF2-40B4-BE49-F238E27FC236}">
                <a16:creationId xmlns:a16="http://schemas.microsoft.com/office/drawing/2014/main" id="{37092885-5257-BABB-4AA8-D3BEE0040E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91208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0" name="Pladsholder til billede 5">
            <a:extLst>
              <a:ext uri="{FF2B5EF4-FFF2-40B4-BE49-F238E27FC236}">
                <a16:creationId xmlns:a16="http://schemas.microsoft.com/office/drawing/2014/main" id="{752348A9-5597-3F07-46DD-D20729280D5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3007432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1" name="Pladsholder til tekst 3">
            <a:extLst>
              <a:ext uri="{FF2B5EF4-FFF2-40B4-BE49-F238E27FC236}">
                <a16:creationId xmlns:a16="http://schemas.microsoft.com/office/drawing/2014/main" id="{A5F34681-D03A-D647-6930-18A3459EAFE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07432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32" name="Pladsholder til tekst 3">
            <a:extLst>
              <a:ext uri="{FF2B5EF4-FFF2-40B4-BE49-F238E27FC236}">
                <a16:creationId xmlns:a16="http://schemas.microsoft.com/office/drawing/2014/main" id="{45577192-E8BA-EEE4-9B16-22FED0D7DF5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007432" y="18328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Pladsholder til tekst 3">
            <a:extLst>
              <a:ext uri="{FF2B5EF4-FFF2-40B4-BE49-F238E27FC236}">
                <a16:creationId xmlns:a16="http://schemas.microsoft.com/office/drawing/2014/main" id="{5815B571-9779-C1AF-64F5-8EDE3B02F07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07432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4" name="Pladsholder til billede 5">
            <a:extLst>
              <a:ext uri="{FF2B5EF4-FFF2-40B4-BE49-F238E27FC236}">
                <a16:creationId xmlns:a16="http://schemas.microsoft.com/office/drawing/2014/main" id="{B26DC89F-7A12-B691-C617-76B06988F9D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3007432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5" name="Pladsholder til tekst 3">
            <a:extLst>
              <a:ext uri="{FF2B5EF4-FFF2-40B4-BE49-F238E27FC236}">
                <a16:creationId xmlns:a16="http://schemas.microsoft.com/office/drawing/2014/main" id="{492FCA12-2486-24F2-1D95-2EB6D99E1A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007432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36" name="Pladsholder til tekst 3">
            <a:extLst>
              <a:ext uri="{FF2B5EF4-FFF2-40B4-BE49-F238E27FC236}">
                <a16:creationId xmlns:a16="http://schemas.microsoft.com/office/drawing/2014/main" id="{AED307A9-CE03-126B-9BBF-4C71B9A5C87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007432" y="39263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7" name="Pladsholder til tekst 3">
            <a:extLst>
              <a:ext uri="{FF2B5EF4-FFF2-40B4-BE49-F238E27FC236}">
                <a16:creationId xmlns:a16="http://schemas.microsoft.com/office/drawing/2014/main" id="{25770854-1AB2-BEED-49E5-50DBAEF9CC1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007432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8" name="Pladsholder til billede 5">
            <a:extLst>
              <a:ext uri="{FF2B5EF4-FFF2-40B4-BE49-F238E27FC236}">
                <a16:creationId xmlns:a16="http://schemas.microsoft.com/office/drawing/2014/main" id="{9A8839BE-BCDC-AD49-E7BA-A13DD595AE50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5004048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9" name="Pladsholder til tekst 3">
            <a:extLst>
              <a:ext uri="{FF2B5EF4-FFF2-40B4-BE49-F238E27FC236}">
                <a16:creationId xmlns:a16="http://schemas.microsoft.com/office/drawing/2014/main" id="{3C972379-45CA-485C-F05D-22EE26FF65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004048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0" name="Pladsholder til tekst 3">
            <a:extLst>
              <a:ext uri="{FF2B5EF4-FFF2-40B4-BE49-F238E27FC236}">
                <a16:creationId xmlns:a16="http://schemas.microsoft.com/office/drawing/2014/main" id="{D22ADD90-A469-EA83-BC5C-F6D540FE6EB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004048" y="18328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1" name="Pladsholder til tekst 3">
            <a:extLst>
              <a:ext uri="{FF2B5EF4-FFF2-40B4-BE49-F238E27FC236}">
                <a16:creationId xmlns:a16="http://schemas.microsoft.com/office/drawing/2014/main" id="{B43AC2A4-EAF6-02C4-3DAD-7CA93700F67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004048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42" name="Pladsholder til billede 5">
            <a:extLst>
              <a:ext uri="{FF2B5EF4-FFF2-40B4-BE49-F238E27FC236}">
                <a16:creationId xmlns:a16="http://schemas.microsoft.com/office/drawing/2014/main" id="{2017DEA4-D10B-DEE9-F34D-90B4E40282AB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5004048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3" name="Pladsholder til tekst 3">
            <a:extLst>
              <a:ext uri="{FF2B5EF4-FFF2-40B4-BE49-F238E27FC236}">
                <a16:creationId xmlns:a16="http://schemas.microsoft.com/office/drawing/2014/main" id="{F3A62A56-01E8-4B90-7156-C3B55513FE6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4048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4" name="Pladsholder til tekst 3">
            <a:extLst>
              <a:ext uri="{FF2B5EF4-FFF2-40B4-BE49-F238E27FC236}">
                <a16:creationId xmlns:a16="http://schemas.microsoft.com/office/drawing/2014/main" id="{CA390537-41AA-96C4-BDC6-92205634F20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004048" y="39263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5" name="Pladsholder til tekst 3">
            <a:extLst>
              <a:ext uri="{FF2B5EF4-FFF2-40B4-BE49-F238E27FC236}">
                <a16:creationId xmlns:a16="http://schemas.microsoft.com/office/drawing/2014/main" id="{064E771F-2833-D7A8-474D-971E3EFAD4B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04048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46" name="Pladsholder til billede 5">
            <a:extLst>
              <a:ext uri="{FF2B5EF4-FFF2-40B4-BE49-F238E27FC236}">
                <a16:creationId xmlns:a16="http://schemas.microsoft.com/office/drawing/2014/main" id="{55A0913D-6450-E057-A1B9-467BAE964666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7020272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7" name="Pladsholder til tekst 3">
            <a:extLst>
              <a:ext uri="{FF2B5EF4-FFF2-40B4-BE49-F238E27FC236}">
                <a16:creationId xmlns:a16="http://schemas.microsoft.com/office/drawing/2014/main" id="{E9A712D1-8090-90E2-5EDD-73545C2ED9E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020272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8" name="Pladsholder til tekst 3">
            <a:extLst>
              <a:ext uri="{FF2B5EF4-FFF2-40B4-BE49-F238E27FC236}">
                <a16:creationId xmlns:a16="http://schemas.microsoft.com/office/drawing/2014/main" id="{56D11550-8BF7-6A1C-BCDF-73DEB114561C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020272" y="18328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9" name="Pladsholder til tekst 3">
            <a:extLst>
              <a:ext uri="{FF2B5EF4-FFF2-40B4-BE49-F238E27FC236}">
                <a16:creationId xmlns:a16="http://schemas.microsoft.com/office/drawing/2014/main" id="{17158A51-3540-2BEE-C30F-6B8CDD92F21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020272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50" name="Pladsholder til billede 5">
            <a:extLst>
              <a:ext uri="{FF2B5EF4-FFF2-40B4-BE49-F238E27FC236}">
                <a16:creationId xmlns:a16="http://schemas.microsoft.com/office/drawing/2014/main" id="{B7280D40-4DBE-58C9-F982-D5EB8480883F}"/>
              </a:ext>
            </a:extLst>
          </p:cNvPr>
          <p:cNvSpPr>
            <a:spLocks noGrp="1" noChangeAspect="1"/>
          </p:cNvSpPr>
          <p:nvPr>
            <p:ph type="pic" sz="quarter" idx="45"/>
          </p:nvPr>
        </p:nvSpPr>
        <p:spPr>
          <a:xfrm>
            <a:off x="7020272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51" name="Pladsholder til tekst 3">
            <a:extLst>
              <a:ext uri="{FF2B5EF4-FFF2-40B4-BE49-F238E27FC236}">
                <a16:creationId xmlns:a16="http://schemas.microsoft.com/office/drawing/2014/main" id="{C66A282C-E1EF-CD39-FF37-01DC8A0ED52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020272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2" name="Pladsholder til tekst 3">
            <a:extLst>
              <a:ext uri="{FF2B5EF4-FFF2-40B4-BE49-F238E27FC236}">
                <a16:creationId xmlns:a16="http://schemas.microsoft.com/office/drawing/2014/main" id="{6B26AE57-DF32-3B12-88AA-D432FA981EFA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20272" y="39263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3" name="Pladsholder til tekst 3">
            <a:extLst>
              <a:ext uri="{FF2B5EF4-FFF2-40B4-BE49-F238E27FC236}">
                <a16:creationId xmlns:a16="http://schemas.microsoft.com/office/drawing/2014/main" id="{70A575D0-4A19-2707-2E57-1C528C7BD75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020272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1647953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2044" y="2175706"/>
            <a:ext cx="6119911" cy="792088"/>
          </a:xfrm>
        </p:spPr>
        <p:txBody>
          <a:bodyPr anchor="ctr"/>
          <a:lstStyle>
            <a:lvl1pPr algn="ctr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88E82764-40A9-FF34-977C-F956EE92FD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087638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11111">
              <a:alpha val="10000"/>
            </a:srgbClr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419623"/>
            <a:ext cx="5904656" cy="1152128"/>
          </a:xfrm>
        </p:spPr>
        <p:txBody>
          <a:bodyPr anchor="b"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07704" y="2715766"/>
            <a:ext cx="5328592" cy="1152128"/>
          </a:xfrm>
        </p:spPr>
        <p:txBody>
          <a:bodyPr rIns="0" anchor="t"/>
          <a:lstStyle>
            <a:lvl1pPr marL="0" indent="0" algn="ctr">
              <a:buNone/>
              <a:defRPr sz="1000" kern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692358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1432426"/>
            <a:ext cx="6119911" cy="792088"/>
          </a:xfrm>
        </p:spPr>
        <p:txBody>
          <a:bodyPr anchor="b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tekst 6">
            <a:extLst>
              <a:ext uri="{FF2B5EF4-FFF2-40B4-BE49-F238E27FC236}">
                <a16:creationId xmlns:a16="http://schemas.microsoft.com/office/drawing/2014/main" id="{5E4B189C-EB9E-B29C-4996-6E838DA792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5965AB0-015A-C66F-16C5-72EE8BC8D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004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p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35BA2296-979E-3FB0-09F8-0AD56B4FF9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22" r="3939" b="5345"/>
          <a:stretch/>
        </p:blipFill>
        <p:spPr>
          <a:xfrm>
            <a:off x="2555776" y="788063"/>
            <a:ext cx="6408837" cy="4355437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52326" y="931985"/>
            <a:ext cx="4744424" cy="3024319"/>
          </a:xfrm>
          <a:prstGeom prst="roundRect">
            <a:avLst>
              <a:gd name="adj" fmla="val 2571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2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sz="900" b="0" i="0" kern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626937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990C8EEF-CE7A-51CE-1C18-940BF683D7EE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6864" r="1466" b="1287"/>
          <a:stretch/>
        </p:blipFill>
        <p:spPr>
          <a:xfrm>
            <a:off x="2411760" y="843558"/>
            <a:ext cx="6732240" cy="4299942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52326" y="968122"/>
            <a:ext cx="4744424" cy="2988182"/>
          </a:xfrm>
          <a:prstGeom prst="roundRect">
            <a:avLst>
              <a:gd name="adj" fmla="val 2613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2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lang="da-DK" sz="900" b="0" i="0" kern="0" cap="all" baseline="0" smtClean="0">
                <a:solidFill>
                  <a:srgbClr val="878787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549906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rtpho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E5159541-E76D-3FB8-C96E-91B4E9E95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216" y="484188"/>
            <a:ext cx="4180683" cy="4659312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21251" y="541909"/>
            <a:ext cx="1895474" cy="4094608"/>
          </a:xfrm>
          <a:prstGeom prst="roundRect">
            <a:avLst>
              <a:gd name="adj" fmla="val 3616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2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lang="da-DK" sz="900" b="0" i="0" kern="0" cap="all" baseline="0" smtClean="0">
                <a:solidFill>
                  <a:srgbClr val="878787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4795785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7503E-2469-3E05-3EA0-4DF2EED4D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1635744"/>
            <a:ext cx="6552728" cy="129604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3" name="Pladsholder til tekst 3">
            <a:extLst>
              <a:ext uri="{FF2B5EF4-FFF2-40B4-BE49-F238E27FC236}">
                <a16:creationId xmlns:a16="http://schemas.microsoft.com/office/drawing/2014/main" id="{F479E89F-175C-C02F-72CE-0AE3ABC839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680" y="2931790"/>
            <a:ext cx="6552728" cy="216024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305FE54-DDF6-0A14-2408-33976177F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332632"/>
            <a:ext cx="683537" cy="50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75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sluttende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5">
            <a:extLst>
              <a:ext uri="{FF2B5EF4-FFF2-40B4-BE49-F238E27FC236}">
                <a16:creationId xmlns:a16="http://schemas.microsoft.com/office/drawing/2014/main" id="{21388F4B-459C-62E7-B17F-7FDB3EC404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499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2880121" cy="216421"/>
          </a:xfrm>
        </p:spPr>
        <p:txBody>
          <a:bodyPr/>
          <a:lstStyle>
            <a:lvl1pPr marL="0" indent="0">
              <a:buNone/>
              <a:defRPr sz="900" b="1" i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AA27B9A2-5D4D-7109-EA87-D243A871B7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44FB3C53-B6B9-8DE9-14A0-F134E791ED7E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5148263" y="1635646"/>
            <a:ext cx="1188000" cy="118800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8">
            <a:extLst>
              <a:ext uri="{FF2B5EF4-FFF2-40B4-BE49-F238E27FC236}">
                <a16:creationId xmlns:a16="http://schemas.microsoft.com/office/drawing/2014/main" id="{3D9F1629-6815-2D36-E116-E5D22010D8C2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5148263" y="2975896"/>
            <a:ext cx="1188000" cy="118800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tekst 8">
            <a:extLst>
              <a:ext uri="{FF2B5EF4-FFF2-40B4-BE49-F238E27FC236}">
                <a16:creationId xmlns:a16="http://schemas.microsoft.com/office/drawing/2014/main" id="{51D22C36-A4AD-B530-07AC-5C2F4E49745E}"/>
              </a:ext>
            </a:extLst>
          </p:cNvPr>
          <p:cNvSpPr>
            <a:spLocks noGrp="1" noChangeAspect="1"/>
          </p:cNvSpPr>
          <p:nvPr>
            <p:ph type="body" sz="quarter" idx="21"/>
          </p:nvPr>
        </p:nvSpPr>
        <p:spPr>
          <a:xfrm>
            <a:off x="6516216" y="1635646"/>
            <a:ext cx="1188000" cy="252825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024158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6EB78-828C-1CB3-12B7-0826BA5FBFA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2025"/>
              </a:lnSpc>
              <a:defRPr/>
            </a:lvl1pPr>
          </a:lstStyle>
          <a:p>
            <a:pPr lvl="0"/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80A7DD-8FD6-AA7E-6296-6242ACF61F75}"/>
              </a:ext>
            </a:extLst>
          </p:cNvPr>
          <p:cNvSpPr txBox="1">
            <a:spLocks noGrp="1"/>
          </p:cNvSpPr>
          <p:nvPr>
            <p:ph idx="4294967295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 marL="378003" marR="0" lvl="4" indent="-126004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mbriaMath"/>
              <a:buChar char="⎯"/>
              <a:tabLst/>
              <a:defRPr lang="da-DK" sz="900" b="0" i="0" u="none" strike="noStrike" cap="none" spc="0" baseline="0">
                <a:solidFill>
                  <a:srgbClr val="111111"/>
                </a:solidFill>
                <a:uFillTx/>
                <a:latin typeface="Source Sans Pro Light" pitchFamily="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247A6D7-EED1-26B3-577F-773270EAF57F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111111"/>
                </a:solidFill>
                <a:uFillTx/>
                <a:latin typeface="Arial"/>
              </a:defRPr>
            </a:lvl1pPr>
          </a:lstStyle>
          <a:p>
            <a:pPr lvl="0"/>
            <a:fld id="{C10812DA-C31E-43A0-9695-E7DD42385196}" type="datetime1">
              <a:rPr lang="en-US"/>
              <a:pPr lvl="0"/>
              <a:t>4/25/2024</a:t>
            </a:fld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1B844A8-7C3C-D0F6-684E-3EDC193B747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111111"/>
                </a:solidFill>
                <a:uFillTx/>
                <a:latin typeface="Arial"/>
              </a:defRPr>
            </a:lvl1pPr>
          </a:lstStyle>
          <a:p>
            <a:pPr lvl="0"/>
            <a:r>
              <a:rPr lang="en-US"/>
              <a:t>             </a:t>
            </a:r>
          </a:p>
        </p:txBody>
      </p:sp>
      <p:sp>
        <p:nvSpPr>
          <p:cNvPr id="6" name="Pladsholder til diasnummer 5">
            <a:extLst>
              <a:ext uri="{FF2B5EF4-FFF2-40B4-BE49-F238E27FC236}">
                <a16:creationId xmlns:a16="http://schemas.microsoft.com/office/drawing/2014/main" id="{D5104E89-882B-BB9F-A180-45BA0F8C79F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111111"/>
                </a:solidFill>
                <a:uFillTx/>
                <a:latin typeface="Arial"/>
              </a:defRPr>
            </a:lvl1pPr>
          </a:lstStyle>
          <a:p>
            <a:pPr lvl="0"/>
            <a:fld id="{4661760B-D0BB-4737-A420-E6B0447DB43E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26670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1432426"/>
            <a:ext cx="6119911" cy="792088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8ECC06A8-D032-5014-F9A2-748351BB8C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C59C273-8F97-8FCF-65FE-26C9B203B4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77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1432426"/>
            <a:ext cx="6119911" cy="792088"/>
          </a:xfrm>
        </p:spPr>
        <p:txBody>
          <a:bodyPr anchor="b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tekst 6">
            <a:extLst>
              <a:ext uri="{FF2B5EF4-FFF2-40B4-BE49-F238E27FC236}">
                <a16:creationId xmlns:a16="http://schemas.microsoft.com/office/drawing/2014/main" id="{5E4B189C-EB9E-B29C-4996-6E838DA792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5965AB0-015A-C66F-16C5-72EE8BC8D5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672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7724" y="1432426"/>
            <a:ext cx="4133844" cy="792088"/>
          </a:xfrm>
        </p:spPr>
        <p:txBody>
          <a:bodyPr/>
          <a:lstStyle/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BA85E7DA-4203-7EC9-6E21-3D96E20746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211638" cy="5143500"/>
          </a:xfrm>
        </p:spPr>
        <p:txBody>
          <a:bodyPr/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7724" y="2386850"/>
            <a:ext cx="4103688" cy="1133807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tekst 6">
            <a:extLst>
              <a:ext uri="{FF2B5EF4-FFF2-40B4-BE49-F238E27FC236}">
                <a16:creationId xmlns:a16="http://schemas.microsoft.com/office/drawing/2014/main" id="{5E4B189C-EB9E-B29C-4996-6E838DA792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DF2657B-0646-B25C-D39F-5EE3E28233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48588" y="4732213"/>
            <a:ext cx="216025" cy="216025"/>
          </a:xfrm>
          <a:prstGeom prst="rect">
            <a:avLst/>
          </a:prstGeom>
        </p:spPr>
      </p:pic>
      <p:sp>
        <p:nvSpPr>
          <p:cNvPr id="3" name="Pladsholder til tekst 5">
            <a:extLst>
              <a:ext uri="{FF2B5EF4-FFF2-40B4-BE49-F238E27FC236}">
                <a16:creationId xmlns:a16="http://schemas.microsoft.com/office/drawing/2014/main" id="{18343D45-F3C0-F194-BF94-81A130D972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7725" y="116027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chemeClr val="accent1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156833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8207376" cy="31686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99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5148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7724" y="1432426"/>
            <a:ext cx="4133844" cy="792088"/>
          </a:xfrm>
        </p:spPr>
        <p:txBody>
          <a:bodyPr/>
          <a:lstStyle/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BA85E7DA-4203-7EC9-6E21-3D96E20746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211638" cy="5143500"/>
          </a:xfrm>
        </p:spPr>
        <p:txBody>
          <a:bodyPr/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7724" y="2386850"/>
            <a:ext cx="4103688" cy="1133807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tekst 6">
            <a:extLst>
              <a:ext uri="{FF2B5EF4-FFF2-40B4-BE49-F238E27FC236}">
                <a16:creationId xmlns:a16="http://schemas.microsoft.com/office/drawing/2014/main" id="{5E4B189C-EB9E-B29C-4996-6E838DA792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DF2657B-0646-B25C-D39F-5EE3E2823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8588" y="4732213"/>
            <a:ext cx="216025" cy="216025"/>
          </a:xfrm>
          <a:prstGeom prst="rect">
            <a:avLst/>
          </a:prstGeom>
        </p:spPr>
      </p:pic>
      <p:sp>
        <p:nvSpPr>
          <p:cNvPr id="3" name="Pladsholder til tekst 5">
            <a:extLst>
              <a:ext uri="{FF2B5EF4-FFF2-40B4-BE49-F238E27FC236}">
                <a16:creationId xmlns:a16="http://schemas.microsoft.com/office/drawing/2014/main" id="{18343D45-F3C0-F194-BF94-81A130D972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7725" y="116027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chemeClr val="accent1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1142816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99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6574764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ktisk inform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4103687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3527425" cy="216421"/>
          </a:xfrm>
        </p:spPr>
        <p:txBody>
          <a:bodyPr/>
          <a:lstStyle>
            <a:lvl1pPr marL="0" indent="0">
              <a:buNone/>
              <a:defRPr sz="900" b="1" i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99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billede 5">
            <a:extLst>
              <a:ext uri="{FF2B5EF4-FFF2-40B4-BE49-F238E27FC236}">
                <a16:creationId xmlns:a16="http://schemas.microsoft.com/office/drawing/2014/main" id="{21388F4B-459C-62E7-B17F-7FDB3EC404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024" y="1419225"/>
            <a:ext cx="4093976" cy="2744671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77EC8576-0A38-6769-42D1-8B5E6AD53A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8263" y="163564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0" name="Pladsholder til billede 5">
            <a:extLst>
              <a:ext uri="{FF2B5EF4-FFF2-40B4-BE49-F238E27FC236}">
                <a16:creationId xmlns:a16="http://schemas.microsoft.com/office/drawing/2014/main" id="{5906595F-88BF-36BE-8F21-A36BEB580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16216" y="163564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954D426C-919B-F18D-AB1A-C6AEB7F34A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148263" y="297589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2" name="Pladsholder til billede 5">
            <a:extLst>
              <a:ext uri="{FF2B5EF4-FFF2-40B4-BE49-F238E27FC236}">
                <a16:creationId xmlns:a16="http://schemas.microsoft.com/office/drawing/2014/main" id="{53BEA6E0-35DA-9638-DF8F-3D83566A5C1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516216" y="297589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667378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527623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915566"/>
            <a:ext cx="4103688" cy="3672309"/>
          </a:xfrm>
        </p:spPr>
        <p:txBody>
          <a:bodyPr/>
          <a:lstStyle>
            <a:lvl1pPr marL="180000" indent="-18000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1000" b="1" i="0">
                <a:latin typeface="Neue Haas Grotesk Text Pro" panose="020B0504020202020204" pitchFamily="34" charset="77"/>
              </a:defRPr>
            </a:lvl1pPr>
            <a:lvl2pPr marL="351450" indent="-171450"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Normal systemskrift"/>
              <a:buChar char="–"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024" y="1419225"/>
            <a:ext cx="3527624" cy="2736701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98335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+ tekst + billede (højr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815655" cy="3168650"/>
          </a:xfrm>
        </p:spPr>
        <p:txBody>
          <a:bodyPr/>
          <a:lstStyle>
            <a:lvl1pPr marL="0" indent="0">
              <a:buNone/>
              <a:defRPr sz="10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62135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+ tekst + bille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815655" cy="3168650"/>
          </a:xfrm>
        </p:spPr>
        <p:txBody>
          <a:bodyPr/>
          <a:lstStyle>
            <a:lvl1pPr marL="0" indent="0">
              <a:buNone/>
              <a:defRPr sz="10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555625"/>
            <a:ext cx="4103688" cy="403225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090466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verskrift + tekst + billede (venstr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262" y="555625"/>
            <a:ext cx="3527427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3527426" cy="3168650"/>
          </a:xfrm>
        </p:spPr>
        <p:txBody>
          <a:bodyPr/>
          <a:lstStyle>
            <a:lvl1pPr marL="0" indent="0">
              <a:buNone/>
              <a:defRPr sz="10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8277" y="339726"/>
            <a:ext cx="3528179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6">
            <a:extLst>
              <a:ext uri="{FF2B5EF4-FFF2-40B4-BE49-F238E27FC236}">
                <a16:creationId xmlns:a16="http://schemas.microsoft.com/office/drawing/2014/main" id="{29B2FAC6-BF26-045F-8DCE-F4BFC08512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F27B77A-47CB-1461-047F-56640092E97C}"/>
              </a:ext>
            </a:extLst>
          </p:cNvPr>
          <p:cNvSpPr txBox="1"/>
          <p:nvPr userDrawn="1"/>
        </p:nvSpPr>
        <p:spPr>
          <a:xfrm>
            <a:off x="-383241" y="361053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GB" sz="900" dirty="0">
              <a:latin typeface="Source Sans Pro Light" panose="020B0403030403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196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verskrift + tekst + billede (bun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571750"/>
            <a:ext cx="9144000" cy="257175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1116472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951222"/>
            <a:ext cx="3564819" cy="1116471"/>
          </a:xfrm>
        </p:spPr>
        <p:txBody>
          <a:bodyPr/>
          <a:lstStyle>
            <a:lvl1pPr marL="0" indent="0">
              <a:buNone/>
              <a:defRPr sz="1000">
                <a:latin typeface="Neue Haas Grotesk Text Pro" panose="020B0504020202020204" pitchFamily="34" charset="77"/>
              </a:defRPr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6">
            <a:extLst>
              <a:ext uri="{FF2B5EF4-FFF2-40B4-BE49-F238E27FC236}">
                <a16:creationId xmlns:a16="http://schemas.microsoft.com/office/drawing/2014/main" id="{29B2FAC6-BF26-045F-8DCE-F4BFC08512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F27B77A-47CB-1461-047F-56640092E97C}"/>
              </a:ext>
            </a:extLst>
          </p:cNvPr>
          <p:cNvSpPr txBox="1"/>
          <p:nvPr userDrawn="1"/>
        </p:nvSpPr>
        <p:spPr>
          <a:xfrm>
            <a:off x="-383241" y="361053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GB" sz="900" dirty="0">
              <a:latin typeface="Source Sans Pro Light" panose="020B0403030403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5720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6">
          <p15:clr>
            <a:srgbClr val="FBAE40"/>
          </p15:clr>
        </p15:guide>
        <p15:guide id="2" orient="horz" pos="593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s (3 række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35859" y="2068107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88482" y="2067694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08EF0261-14D0-1383-03E9-C9E3A0AA53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88482" y="2212108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billede 5">
            <a:extLst>
              <a:ext uri="{FF2B5EF4-FFF2-40B4-BE49-F238E27FC236}">
                <a16:creationId xmlns:a16="http://schemas.microsoft.com/office/drawing/2014/main" id="{8342E6BB-C322-8D89-32E3-B526E872C5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035859" y="281107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5A97597D-99B1-6A4F-5117-8B426C40DF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88482" y="2810661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4BDB334A-1458-0AC0-AFF1-0739E96E89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8482" y="2955075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C4ABC68E-A13B-FAFF-E2EB-F53E9D240F22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035859" y="355244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64FF8A76-B404-0C8F-8C0B-30B839A46D7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88482" y="3552029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E18EE8C3-6589-A11A-1EB5-56F8C0C09F4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88482" y="3696443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01C77357-C65B-5A9E-B615-A92026CCF59E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5219552" y="2068107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90180E4D-07F7-B5B5-617E-41F68236FDA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672175" y="2067694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34CF6966-E382-F0AE-7D87-947D9FBC36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72175" y="2212108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billede 5">
            <a:extLst>
              <a:ext uri="{FF2B5EF4-FFF2-40B4-BE49-F238E27FC236}">
                <a16:creationId xmlns:a16="http://schemas.microsoft.com/office/drawing/2014/main" id="{2CEFD869-52FC-2D91-50C5-1E9A468D1D17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5219552" y="281107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8" name="Pladsholder til tekst 3">
            <a:extLst>
              <a:ext uri="{FF2B5EF4-FFF2-40B4-BE49-F238E27FC236}">
                <a16:creationId xmlns:a16="http://schemas.microsoft.com/office/drawing/2014/main" id="{96EA9739-1B5C-0189-6141-912AACF32E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72175" y="2810661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573F324B-1AD1-A5F2-6C40-8A7D76AC6A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672175" y="2955075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ladsholder til billede 5">
            <a:extLst>
              <a:ext uri="{FF2B5EF4-FFF2-40B4-BE49-F238E27FC236}">
                <a16:creationId xmlns:a16="http://schemas.microsoft.com/office/drawing/2014/main" id="{611F40D4-8CDB-5EDC-7BAD-B03042BDBD6A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5219552" y="355244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EC03F92A-66B6-FC8B-CDA8-DA851552E31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672175" y="3552029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Pladsholder til tekst 3">
            <a:extLst>
              <a:ext uri="{FF2B5EF4-FFF2-40B4-BE49-F238E27FC236}">
                <a16:creationId xmlns:a16="http://schemas.microsoft.com/office/drawing/2014/main" id="{D6FEAE5D-F3EC-05C0-19FD-9C5F35A48EF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672175" y="3696443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486BAFFE-8C09-B4E1-113D-5655D6AEF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90044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24" name="Pladsholder til tekst 5">
            <a:extLst>
              <a:ext uri="{FF2B5EF4-FFF2-40B4-BE49-F238E27FC236}">
                <a16:creationId xmlns:a16="http://schemas.microsoft.com/office/drawing/2014/main" id="{BD12AD24-B17D-7407-348F-63C4241969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078877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s (2 række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43854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88483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08EF0261-14D0-1383-03E9-C9E3A0AA53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88483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billede 5">
            <a:extLst>
              <a:ext uri="{FF2B5EF4-FFF2-40B4-BE49-F238E27FC236}">
                <a16:creationId xmlns:a16="http://schemas.microsoft.com/office/drawing/2014/main" id="{8342E6BB-C322-8D89-32E3-B526E872C5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043854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5A97597D-99B1-6A4F-5117-8B426C40DF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88483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4BDB334A-1458-0AC0-AFF1-0739E96E89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8483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01C77357-C65B-5A9E-B615-A92026CCF59E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6012407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90180E4D-07F7-B5B5-617E-41F68236FDA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57036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34CF6966-E382-F0AE-7D87-947D9FBC36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457036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billede 5">
            <a:extLst>
              <a:ext uri="{FF2B5EF4-FFF2-40B4-BE49-F238E27FC236}">
                <a16:creationId xmlns:a16="http://schemas.microsoft.com/office/drawing/2014/main" id="{2CEFD869-52FC-2D91-50C5-1E9A468D1D17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012407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8" name="Pladsholder til tekst 3">
            <a:extLst>
              <a:ext uri="{FF2B5EF4-FFF2-40B4-BE49-F238E27FC236}">
                <a16:creationId xmlns:a16="http://schemas.microsoft.com/office/drawing/2014/main" id="{96EA9739-1B5C-0189-6141-912AACF32E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57036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573F324B-1AD1-A5F2-6C40-8A7D76AC6A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57036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Pladsholder til billede 5">
            <a:extLst>
              <a:ext uri="{FF2B5EF4-FFF2-40B4-BE49-F238E27FC236}">
                <a16:creationId xmlns:a16="http://schemas.microsoft.com/office/drawing/2014/main" id="{B14033C6-F4A0-22AA-9930-3CE1FE4E25F0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3528130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DF32EA48-CFEB-7541-DF41-17413F5F720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972759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BC296128-C74C-B849-4B94-5A9AF8B0C46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972759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billede 5">
            <a:extLst>
              <a:ext uri="{FF2B5EF4-FFF2-40B4-BE49-F238E27FC236}">
                <a16:creationId xmlns:a16="http://schemas.microsoft.com/office/drawing/2014/main" id="{81411030-890F-68B2-7EFD-FF089B833B7E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3528130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7" name="Pladsholder til tekst 3">
            <a:extLst>
              <a:ext uri="{FF2B5EF4-FFF2-40B4-BE49-F238E27FC236}">
                <a16:creationId xmlns:a16="http://schemas.microsoft.com/office/drawing/2014/main" id="{567FC3D7-2F98-125A-D24C-B2658BB0298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972759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8" name="Pladsholder til tekst 3">
            <a:extLst>
              <a:ext uri="{FF2B5EF4-FFF2-40B4-BE49-F238E27FC236}">
                <a16:creationId xmlns:a16="http://schemas.microsoft.com/office/drawing/2014/main" id="{88BC5081-ABED-3724-55CF-EBFD77504F1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972759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492E851-BE7C-081C-4EAF-60E653B13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82883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12" name="Pladsholder til tekst 5">
            <a:extLst>
              <a:ext uri="{FF2B5EF4-FFF2-40B4-BE49-F238E27FC236}">
                <a16:creationId xmlns:a16="http://schemas.microsoft.com/office/drawing/2014/main" id="{E5BAADCD-CC86-812F-5FEB-3CC9C12046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3115186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ætt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417027" y="1714038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9400" y="1720140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19400" y="2067694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9400" y="186882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482A5E1A-5D6D-EBC8-CAED-2066E631A83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607587" y="1714038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8CB47331-95D8-D802-D5E6-BCBBBEDA86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09960" y="1720140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CE4890B4-ABA5-E0C8-F125-E7DB211380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09960" y="2067694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D4216E8E-D5DE-C9A9-D7B7-AEF2AF54B1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09960" y="186882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3935628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8207376" cy="31686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99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249929764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ætter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417027" y="1059582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9400" y="1065684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19400" y="1413238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9400" y="1214367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482A5E1A-5D6D-EBC8-CAED-2066E631A83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607587" y="1059582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8CB47331-95D8-D802-D5E6-BCBBBEDA86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09960" y="1065684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CE4890B4-ABA5-E0C8-F125-E7DB211380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09960" y="1413238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D4216E8E-D5DE-C9A9-D7B7-AEF2AF54B1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09960" y="1214367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2" name="Pladsholder til billede 5">
            <a:extLst>
              <a:ext uri="{FF2B5EF4-FFF2-40B4-BE49-F238E27FC236}">
                <a16:creationId xmlns:a16="http://schemas.microsoft.com/office/drawing/2014/main" id="{C65363CD-8FAF-BF36-6F74-5A0BCC8BE6CB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417027" y="2571750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8DEDB2D6-1AFF-EAF9-3643-7E663B1C10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19400" y="257785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A2DC81DF-853C-D3F4-265C-B27726F7DF4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719400" y="2925406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5520A6BD-6DE7-2638-2BD4-D586F9F875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19400" y="272653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75A74AD5-C83D-7897-3AA5-2E4B39CF4653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607587" y="2571750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21D8DE0D-B32A-238C-55C8-0ED0EDD6159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09960" y="257785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6F715CB2-A1EA-D243-2E29-C4CD804D886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909960" y="2925406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C95F10A0-C60A-ECF6-E36E-27A58FBD2D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09960" y="272653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20258429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ætter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98675" y="7779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9400" y="784036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19400" y="1131590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9400" y="93271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482A5E1A-5D6D-EBC8-CAED-2066E631A83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89235" y="7779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8CB47331-95D8-D802-D5E6-BCBBBEDA86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09960" y="784036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CE4890B4-ABA5-E0C8-F125-E7DB211380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09960" y="1131590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D4216E8E-D5DE-C9A9-D7B7-AEF2AF54B1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09960" y="93271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2" name="Pladsholder til billede 5">
            <a:extLst>
              <a:ext uri="{FF2B5EF4-FFF2-40B4-BE49-F238E27FC236}">
                <a16:creationId xmlns:a16="http://schemas.microsoft.com/office/drawing/2014/main" id="{C65363CD-8FAF-BF36-6F74-5A0BCC8BE6CB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698675" y="2146086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8DEDB2D6-1AFF-EAF9-3643-7E663B1C10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19400" y="2152188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A2DC81DF-853C-D3F4-265C-B27726F7DF4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719400" y="2499742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5520A6BD-6DE7-2638-2BD4-D586F9F875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19400" y="2300871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75A74AD5-C83D-7897-3AA5-2E4B39CF4653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889235" y="2146086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21D8DE0D-B32A-238C-55C8-0ED0EDD6159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09960" y="2152188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6F715CB2-A1EA-D243-2E29-C4CD804D886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909960" y="2499742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C95F10A0-C60A-ECF6-E36E-27A58FBD2D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09960" y="2300871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18" name="Pladsholder til billede 5">
            <a:extLst>
              <a:ext uri="{FF2B5EF4-FFF2-40B4-BE49-F238E27FC236}">
                <a16:creationId xmlns:a16="http://schemas.microsoft.com/office/drawing/2014/main" id="{D8F20035-BF4C-E8E9-7629-95EB57613D77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698675" y="3528498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E5DD68DF-0955-D2E0-9EC7-C8E5E09C9DE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19400" y="3534600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20" name="Pladsholder til tekst 3">
            <a:extLst>
              <a:ext uri="{FF2B5EF4-FFF2-40B4-BE49-F238E27FC236}">
                <a16:creationId xmlns:a16="http://schemas.microsoft.com/office/drawing/2014/main" id="{DE8F6174-F745-2E11-6D8E-B821CD39952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719400" y="3882154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5DBA5425-3A6F-5F2C-847C-2459D1AB33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719400" y="368328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22" name="Pladsholder til billede 5">
            <a:extLst>
              <a:ext uri="{FF2B5EF4-FFF2-40B4-BE49-F238E27FC236}">
                <a16:creationId xmlns:a16="http://schemas.microsoft.com/office/drawing/2014/main" id="{CE71A5FD-BEB7-115E-D689-E604327F18F7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4889235" y="3528498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23" name="Pladsholder til tekst 3">
            <a:extLst>
              <a:ext uri="{FF2B5EF4-FFF2-40B4-BE49-F238E27FC236}">
                <a16:creationId xmlns:a16="http://schemas.microsoft.com/office/drawing/2014/main" id="{03755236-EF25-1910-CC1E-CA3EFFFAC00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09960" y="3534600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3F9FC192-CF34-F7F4-2E0A-D1E089B04A5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909960" y="3882154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844B268E-5C54-1D96-9E0F-4846C40ACE7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9960" y="368328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5043753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ætter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991208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1208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91208" y="18328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91208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26" name="Pladsholder til billede 5">
            <a:extLst>
              <a:ext uri="{FF2B5EF4-FFF2-40B4-BE49-F238E27FC236}">
                <a16:creationId xmlns:a16="http://schemas.microsoft.com/office/drawing/2014/main" id="{52F7139D-DBE9-49E3-AD47-49F68B4DA0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991208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7" name="Pladsholder til tekst 3">
            <a:extLst>
              <a:ext uri="{FF2B5EF4-FFF2-40B4-BE49-F238E27FC236}">
                <a16:creationId xmlns:a16="http://schemas.microsoft.com/office/drawing/2014/main" id="{7D58E26F-CC21-2BE4-4DCF-13DA0A74D6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1208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28" name="Pladsholder til tekst 3">
            <a:extLst>
              <a:ext uri="{FF2B5EF4-FFF2-40B4-BE49-F238E27FC236}">
                <a16:creationId xmlns:a16="http://schemas.microsoft.com/office/drawing/2014/main" id="{D38F5F6F-8901-83CA-0E99-FED48ED777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91208" y="39263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9" name="Pladsholder til tekst 3">
            <a:extLst>
              <a:ext uri="{FF2B5EF4-FFF2-40B4-BE49-F238E27FC236}">
                <a16:creationId xmlns:a16="http://schemas.microsoft.com/office/drawing/2014/main" id="{37092885-5257-BABB-4AA8-D3BEE0040E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91208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0" name="Pladsholder til billede 5">
            <a:extLst>
              <a:ext uri="{FF2B5EF4-FFF2-40B4-BE49-F238E27FC236}">
                <a16:creationId xmlns:a16="http://schemas.microsoft.com/office/drawing/2014/main" id="{752348A9-5597-3F07-46DD-D20729280D5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3007432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1" name="Pladsholder til tekst 3">
            <a:extLst>
              <a:ext uri="{FF2B5EF4-FFF2-40B4-BE49-F238E27FC236}">
                <a16:creationId xmlns:a16="http://schemas.microsoft.com/office/drawing/2014/main" id="{A5F34681-D03A-D647-6930-18A3459EAFE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07432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32" name="Pladsholder til tekst 3">
            <a:extLst>
              <a:ext uri="{FF2B5EF4-FFF2-40B4-BE49-F238E27FC236}">
                <a16:creationId xmlns:a16="http://schemas.microsoft.com/office/drawing/2014/main" id="{45577192-E8BA-EEE4-9B16-22FED0D7DF5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007432" y="18328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Pladsholder til tekst 3">
            <a:extLst>
              <a:ext uri="{FF2B5EF4-FFF2-40B4-BE49-F238E27FC236}">
                <a16:creationId xmlns:a16="http://schemas.microsoft.com/office/drawing/2014/main" id="{5815B571-9779-C1AF-64F5-8EDE3B02F07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07432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4" name="Pladsholder til billede 5">
            <a:extLst>
              <a:ext uri="{FF2B5EF4-FFF2-40B4-BE49-F238E27FC236}">
                <a16:creationId xmlns:a16="http://schemas.microsoft.com/office/drawing/2014/main" id="{B26DC89F-7A12-B691-C617-76B06988F9D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3007432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5" name="Pladsholder til tekst 3">
            <a:extLst>
              <a:ext uri="{FF2B5EF4-FFF2-40B4-BE49-F238E27FC236}">
                <a16:creationId xmlns:a16="http://schemas.microsoft.com/office/drawing/2014/main" id="{492FCA12-2486-24F2-1D95-2EB6D99E1A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007432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36" name="Pladsholder til tekst 3">
            <a:extLst>
              <a:ext uri="{FF2B5EF4-FFF2-40B4-BE49-F238E27FC236}">
                <a16:creationId xmlns:a16="http://schemas.microsoft.com/office/drawing/2014/main" id="{AED307A9-CE03-126B-9BBF-4C71B9A5C87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007432" y="39263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7" name="Pladsholder til tekst 3">
            <a:extLst>
              <a:ext uri="{FF2B5EF4-FFF2-40B4-BE49-F238E27FC236}">
                <a16:creationId xmlns:a16="http://schemas.microsoft.com/office/drawing/2014/main" id="{25770854-1AB2-BEED-49E5-50DBAEF9CC1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007432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8" name="Pladsholder til billede 5">
            <a:extLst>
              <a:ext uri="{FF2B5EF4-FFF2-40B4-BE49-F238E27FC236}">
                <a16:creationId xmlns:a16="http://schemas.microsoft.com/office/drawing/2014/main" id="{9A8839BE-BCDC-AD49-E7BA-A13DD595AE50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5004048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9" name="Pladsholder til tekst 3">
            <a:extLst>
              <a:ext uri="{FF2B5EF4-FFF2-40B4-BE49-F238E27FC236}">
                <a16:creationId xmlns:a16="http://schemas.microsoft.com/office/drawing/2014/main" id="{3C972379-45CA-485C-F05D-22EE26FF65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004048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0" name="Pladsholder til tekst 3">
            <a:extLst>
              <a:ext uri="{FF2B5EF4-FFF2-40B4-BE49-F238E27FC236}">
                <a16:creationId xmlns:a16="http://schemas.microsoft.com/office/drawing/2014/main" id="{D22ADD90-A469-EA83-BC5C-F6D540FE6EB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004048" y="18328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1" name="Pladsholder til tekst 3">
            <a:extLst>
              <a:ext uri="{FF2B5EF4-FFF2-40B4-BE49-F238E27FC236}">
                <a16:creationId xmlns:a16="http://schemas.microsoft.com/office/drawing/2014/main" id="{B43AC2A4-EAF6-02C4-3DAD-7CA93700F67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004048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42" name="Pladsholder til billede 5">
            <a:extLst>
              <a:ext uri="{FF2B5EF4-FFF2-40B4-BE49-F238E27FC236}">
                <a16:creationId xmlns:a16="http://schemas.microsoft.com/office/drawing/2014/main" id="{2017DEA4-D10B-DEE9-F34D-90B4E40282AB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5004048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3" name="Pladsholder til tekst 3">
            <a:extLst>
              <a:ext uri="{FF2B5EF4-FFF2-40B4-BE49-F238E27FC236}">
                <a16:creationId xmlns:a16="http://schemas.microsoft.com/office/drawing/2014/main" id="{F3A62A56-01E8-4B90-7156-C3B55513FE6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4048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4" name="Pladsholder til tekst 3">
            <a:extLst>
              <a:ext uri="{FF2B5EF4-FFF2-40B4-BE49-F238E27FC236}">
                <a16:creationId xmlns:a16="http://schemas.microsoft.com/office/drawing/2014/main" id="{CA390537-41AA-96C4-BDC6-92205634F20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004048" y="39263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5" name="Pladsholder til tekst 3">
            <a:extLst>
              <a:ext uri="{FF2B5EF4-FFF2-40B4-BE49-F238E27FC236}">
                <a16:creationId xmlns:a16="http://schemas.microsoft.com/office/drawing/2014/main" id="{064E771F-2833-D7A8-474D-971E3EFAD4B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04048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46" name="Pladsholder til billede 5">
            <a:extLst>
              <a:ext uri="{FF2B5EF4-FFF2-40B4-BE49-F238E27FC236}">
                <a16:creationId xmlns:a16="http://schemas.microsoft.com/office/drawing/2014/main" id="{55A0913D-6450-E057-A1B9-467BAE964666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7020272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7" name="Pladsholder til tekst 3">
            <a:extLst>
              <a:ext uri="{FF2B5EF4-FFF2-40B4-BE49-F238E27FC236}">
                <a16:creationId xmlns:a16="http://schemas.microsoft.com/office/drawing/2014/main" id="{E9A712D1-8090-90E2-5EDD-73545C2ED9E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020272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8" name="Pladsholder til tekst 3">
            <a:extLst>
              <a:ext uri="{FF2B5EF4-FFF2-40B4-BE49-F238E27FC236}">
                <a16:creationId xmlns:a16="http://schemas.microsoft.com/office/drawing/2014/main" id="{56D11550-8BF7-6A1C-BCDF-73DEB114561C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020272" y="18328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9" name="Pladsholder til tekst 3">
            <a:extLst>
              <a:ext uri="{FF2B5EF4-FFF2-40B4-BE49-F238E27FC236}">
                <a16:creationId xmlns:a16="http://schemas.microsoft.com/office/drawing/2014/main" id="{17158A51-3540-2BEE-C30F-6B8CDD92F21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020272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50" name="Pladsholder til billede 5">
            <a:extLst>
              <a:ext uri="{FF2B5EF4-FFF2-40B4-BE49-F238E27FC236}">
                <a16:creationId xmlns:a16="http://schemas.microsoft.com/office/drawing/2014/main" id="{B7280D40-4DBE-58C9-F982-D5EB8480883F}"/>
              </a:ext>
            </a:extLst>
          </p:cNvPr>
          <p:cNvSpPr>
            <a:spLocks noGrp="1" noChangeAspect="1"/>
          </p:cNvSpPr>
          <p:nvPr>
            <p:ph type="pic" sz="quarter" idx="45"/>
          </p:nvPr>
        </p:nvSpPr>
        <p:spPr>
          <a:xfrm>
            <a:off x="7020272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51" name="Pladsholder til tekst 3">
            <a:extLst>
              <a:ext uri="{FF2B5EF4-FFF2-40B4-BE49-F238E27FC236}">
                <a16:creationId xmlns:a16="http://schemas.microsoft.com/office/drawing/2014/main" id="{C66A282C-E1EF-CD39-FF37-01DC8A0ED52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020272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2" name="Pladsholder til tekst 3">
            <a:extLst>
              <a:ext uri="{FF2B5EF4-FFF2-40B4-BE49-F238E27FC236}">
                <a16:creationId xmlns:a16="http://schemas.microsoft.com/office/drawing/2014/main" id="{6B26AE57-DF32-3B12-88AA-D432FA981EFA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20272" y="39263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3" name="Pladsholder til tekst 3">
            <a:extLst>
              <a:ext uri="{FF2B5EF4-FFF2-40B4-BE49-F238E27FC236}">
                <a16:creationId xmlns:a16="http://schemas.microsoft.com/office/drawing/2014/main" id="{70A575D0-4A19-2707-2E57-1C528C7BD75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020272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30950060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2044" y="2175706"/>
            <a:ext cx="6119911" cy="792088"/>
          </a:xfrm>
        </p:spPr>
        <p:txBody>
          <a:bodyPr anchor="ctr"/>
          <a:lstStyle>
            <a:lvl1pPr algn="ctr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88E82764-40A9-FF34-977C-F956EE92FD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8871146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11111">
              <a:alpha val="10000"/>
            </a:srgbClr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419623"/>
            <a:ext cx="5904656" cy="1152128"/>
          </a:xfrm>
        </p:spPr>
        <p:txBody>
          <a:bodyPr anchor="b"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07704" y="2715766"/>
            <a:ext cx="5328592" cy="1152128"/>
          </a:xfrm>
        </p:spPr>
        <p:txBody>
          <a:bodyPr rIns="0" anchor="t"/>
          <a:lstStyle>
            <a:lvl1pPr marL="0" indent="0" algn="ctr">
              <a:buNone/>
              <a:defRPr sz="1000" kern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1414780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p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35BA2296-979E-3FB0-09F8-0AD56B4FF9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22" r="3939" b="5345"/>
          <a:stretch/>
        </p:blipFill>
        <p:spPr>
          <a:xfrm>
            <a:off x="2555776" y="788063"/>
            <a:ext cx="6408837" cy="4355437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52326" y="931985"/>
            <a:ext cx="4744424" cy="3024319"/>
          </a:xfrm>
          <a:prstGeom prst="roundRect">
            <a:avLst>
              <a:gd name="adj" fmla="val 2571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2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sz="900" b="0" i="0" kern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5074560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990C8EEF-CE7A-51CE-1C18-940BF683D7EE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6864" r="1466" b="1287"/>
          <a:stretch/>
        </p:blipFill>
        <p:spPr>
          <a:xfrm>
            <a:off x="2411760" y="843558"/>
            <a:ext cx="6732240" cy="4299942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52326" y="968122"/>
            <a:ext cx="4744424" cy="2988182"/>
          </a:xfrm>
          <a:prstGeom prst="roundRect">
            <a:avLst>
              <a:gd name="adj" fmla="val 2613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2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lang="da-DK" sz="900" b="0" i="0" kern="0" cap="all" baseline="0" smtClean="0">
                <a:solidFill>
                  <a:srgbClr val="878787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1607811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rtpho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E5159541-E76D-3FB8-C96E-91B4E9E95D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6216" y="484188"/>
            <a:ext cx="4180683" cy="4659312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21251" y="541909"/>
            <a:ext cx="1895474" cy="4094608"/>
          </a:xfrm>
          <a:prstGeom prst="roundRect">
            <a:avLst>
              <a:gd name="adj" fmla="val 3616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2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lang="da-DK" sz="900" b="0" i="0" kern="0" cap="all" baseline="0" smtClean="0">
                <a:solidFill>
                  <a:srgbClr val="878787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4298525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7503E-2469-3E05-3EA0-4DF2EED4D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1635744"/>
            <a:ext cx="6552728" cy="129604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3" name="Pladsholder til tekst 3">
            <a:extLst>
              <a:ext uri="{FF2B5EF4-FFF2-40B4-BE49-F238E27FC236}">
                <a16:creationId xmlns:a16="http://schemas.microsoft.com/office/drawing/2014/main" id="{F479E89F-175C-C02F-72CE-0AE3ABC839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680" y="2931790"/>
            <a:ext cx="6552728" cy="216024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305FE54-DDF6-0A14-2408-33976177F0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5576" y="1332632"/>
            <a:ext cx="683537" cy="50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40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ttende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5">
            <a:extLst>
              <a:ext uri="{FF2B5EF4-FFF2-40B4-BE49-F238E27FC236}">
                <a16:creationId xmlns:a16="http://schemas.microsoft.com/office/drawing/2014/main" id="{21388F4B-459C-62E7-B17F-7FDB3EC404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499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2880121" cy="216421"/>
          </a:xfrm>
        </p:spPr>
        <p:txBody>
          <a:bodyPr/>
          <a:lstStyle>
            <a:lvl1pPr marL="0" indent="0">
              <a:buNone/>
              <a:defRPr sz="900" b="1" i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AA27B9A2-5D4D-7109-EA87-D243A871B7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44FB3C53-B6B9-8DE9-14A0-F134E791ED7E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5148263" y="1635646"/>
            <a:ext cx="1188000" cy="118800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8">
            <a:extLst>
              <a:ext uri="{FF2B5EF4-FFF2-40B4-BE49-F238E27FC236}">
                <a16:creationId xmlns:a16="http://schemas.microsoft.com/office/drawing/2014/main" id="{3D9F1629-6815-2D36-E116-E5D22010D8C2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5148263" y="2975896"/>
            <a:ext cx="1188000" cy="118800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tekst 8">
            <a:extLst>
              <a:ext uri="{FF2B5EF4-FFF2-40B4-BE49-F238E27FC236}">
                <a16:creationId xmlns:a16="http://schemas.microsoft.com/office/drawing/2014/main" id="{51D22C36-A4AD-B530-07AC-5C2F4E49745E}"/>
              </a:ext>
            </a:extLst>
          </p:cNvPr>
          <p:cNvSpPr>
            <a:spLocks noGrp="1" noChangeAspect="1"/>
          </p:cNvSpPr>
          <p:nvPr>
            <p:ph type="body" sz="quarter" idx="21"/>
          </p:nvPr>
        </p:nvSpPr>
        <p:spPr>
          <a:xfrm>
            <a:off x="6516216" y="1635646"/>
            <a:ext cx="1188000" cy="252825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401572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99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7446247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2FE3F6-F7E5-4687-B5E4-EAC64F6203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FAB6D77-6D27-43BE-A662-B8111B1A2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2194D30-59B5-4F62-BE55-09AF5310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5E83-489C-4EB9-9509-4F17F7F358B6}" type="datetimeFigureOut">
              <a:rPr lang="da-DK" smtClean="0"/>
              <a:t>25-04-2024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C3D07C-558F-431E-87F1-03934C15A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B68E10A-DF16-4929-8C05-99B2A47E0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C519-D685-4DD4-9396-FCC80C9406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38846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4E94A34-CD85-6CFC-4DD8-F84D5B506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68E58-C1B0-47FD-BF1A-8830BFEF1B89}" type="datetimeFigureOut">
              <a:rPr lang="da-DK" smtClean="0"/>
              <a:t>25-04-2024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CEBDE98C-874C-C6B1-3509-70E6D659F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8E6A6F6-D610-E2E3-0EB2-F8F5299B7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FB40-D606-4C6E-BC8B-2BCF1241D48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71146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30363-84F5-4813-953F-82ED69AC572F}" type="datetimeFigureOut">
              <a:rPr lang="en-US" dirty="0"/>
              <a:t>4/25/2024</a:t>
            </a:fld>
            <a:endParaRPr lang="en-US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841E-FDE4-4F95-B5AA-F5EB88A7EDBE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479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ktisk inform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4103687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3527425" cy="216421"/>
          </a:xfrm>
        </p:spPr>
        <p:txBody>
          <a:bodyPr/>
          <a:lstStyle>
            <a:lvl1pPr marL="0" indent="0">
              <a:buNone/>
              <a:defRPr sz="900" b="1" i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99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billede 5">
            <a:extLst>
              <a:ext uri="{FF2B5EF4-FFF2-40B4-BE49-F238E27FC236}">
                <a16:creationId xmlns:a16="http://schemas.microsoft.com/office/drawing/2014/main" id="{21388F4B-459C-62E7-B17F-7FDB3EC404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024" y="1419225"/>
            <a:ext cx="4093976" cy="2744671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77EC8576-0A38-6769-42D1-8B5E6AD53A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8263" y="163564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0" name="Pladsholder til billede 5">
            <a:extLst>
              <a:ext uri="{FF2B5EF4-FFF2-40B4-BE49-F238E27FC236}">
                <a16:creationId xmlns:a16="http://schemas.microsoft.com/office/drawing/2014/main" id="{5906595F-88BF-36BE-8F21-A36BEB580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16216" y="163564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954D426C-919B-F18D-AB1A-C6AEB7F34A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148263" y="297589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2" name="Pladsholder til billede 5">
            <a:extLst>
              <a:ext uri="{FF2B5EF4-FFF2-40B4-BE49-F238E27FC236}">
                <a16:creationId xmlns:a16="http://schemas.microsoft.com/office/drawing/2014/main" id="{53BEA6E0-35DA-9638-DF8F-3D83566A5C1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516216" y="297589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96681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527623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915566"/>
            <a:ext cx="4103688" cy="3672309"/>
          </a:xfrm>
        </p:spPr>
        <p:txBody>
          <a:bodyPr/>
          <a:lstStyle>
            <a:lvl1pPr marL="180000" indent="-18000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1000" b="1" i="0">
                <a:latin typeface="Neue Haas Grotesk Text Pro" panose="020B0504020202020204" pitchFamily="34" charset="77"/>
              </a:defRPr>
            </a:lvl1pPr>
            <a:lvl2pPr marL="351450" indent="-171450"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Normal systemskrift"/>
              <a:buChar char="–"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024" y="1419225"/>
            <a:ext cx="3527624" cy="2736701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22211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 + tekst + billede (højr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815655" cy="3168650"/>
          </a:xfrm>
        </p:spPr>
        <p:txBody>
          <a:bodyPr/>
          <a:lstStyle>
            <a:lvl1pPr marL="0" indent="0">
              <a:buNone/>
              <a:defRPr sz="10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16558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 + tekst + bille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815655" cy="3168650"/>
          </a:xfrm>
        </p:spPr>
        <p:txBody>
          <a:bodyPr/>
          <a:lstStyle>
            <a:lvl1pPr marL="0" indent="0">
              <a:buNone/>
              <a:defRPr sz="10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555625"/>
            <a:ext cx="4103688" cy="403225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47947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68313" y="555625"/>
            <a:ext cx="8207375" cy="6479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a-DK" noProof="0" dirty="0" err="1"/>
              <a:t>Lorem</a:t>
            </a:r>
            <a:r>
              <a:rPr lang="da-DK" noProof="0" dirty="0"/>
              <a:t> </a:t>
            </a:r>
            <a:r>
              <a:rPr lang="da-DK" noProof="0" dirty="0" err="1"/>
              <a:t>ipsum</a:t>
            </a:r>
            <a:r>
              <a:rPr lang="da-DK" noProof="0" dirty="0"/>
              <a:t> </a:t>
            </a:r>
            <a:r>
              <a:rPr lang="da-DK" noProof="0" dirty="0" err="1"/>
              <a:t>dolor</a:t>
            </a:r>
            <a:br>
              <a:rPr lang="da-DK" noProof="0" dirty="0"/>
            </a:br>
            <a:r>
              <a:rPr lang="da-DK" noProof="0" dirty="0" err="1"/>
              <a:t>lorem</a:t>
            </a:r>
            <a:endParaRPr lang="da-DK" noProof="0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BDB83AA-26AC-624A-BEA8-DE70D09AD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1419225"/>
            <a:ext cx="8207375" cy="316865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1B46BE0-2749-43F6-F1C5-7A80EC23DDD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87181" y="4728661"/>
            <a:ext cx="219577" cy="21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05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8" r:id="rId25"/>
  </p:sldLayoutIdLst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lang="da-DK" sz="2200" b="1" i="0" kern="0" spc="0" baseline="0" noProof="0" dirty="0">
          <a:solidFill>
            <a:schemeClr val="tx1"/>
          </a:solidFill>
          <a:latin typeface="Neue Haas Grotesk Text Pro" panose="020B0504020202020204" pitchFamily="34" charset="77"/>
          <a:ea typeface="+mj-ea"/>
          <a:cs typeface="Arial"/>
        </a:defRPr>
      </a:lvl1pPr>
    </p:titleStyle>
    <p:bodyStyle>
      <a:lvl1pPr marL="0" indent="-252000" algn="l" defTabSz="457200" rtl="0" eaLnBrk="1" latinLnBrk="0" hangingPunct="1">
        <a:spcBef>
          <a:spcPts val="300"/>
        </a:spcBef>
        <a:spcAft>
          <a:spcPts val="600"/>
        </a:spcAft>
        <a:buClr>
          <a:srgbClr val="EB052F"/>
        </a:buClr>
        <a:buFont typeface="Wingdings" pitchFamily="2" charset="2"/>
        <a:buChar char="§"/>
        <a:defRPr lang="da-DK" sz="1200" b="0" i="0" kern="0" baseline="0" dirty="0">
          <a:solidFill>
            <a:schemeClr val="tx1"/>
          </a:solidFill>
          <a:latin typeface="Neue Haas Grotesk Text Pro" panose="020B0504020202020204" pitchFamily="34" charset="77"/>
          <a:ea typeface="+mn-ea"/>
          <a:cs typeface="Arial"/>
        </a:defRPr>
      </a:lvl1pPr>
      <a:lvl2pPr marL="252000" indent="-180000" algn="l" defTabSz="457200" rtl="0" eaLnBrk="1" latinLnBrk="0" hangingPunct="1">
        <a:spcBef>
          <a:spcPts val="300"/>
        </a:spcBef>
        <a:spcAft>
          <a:spcPts val="300"/>
        </a:spcAft>
        <a:buClr>
          <a:srgbClr val="EB052F"/>
        </a:buClr>
        <a:buFont typeface="Wingdings" pitchFamily="2" charset="2"/>
        <a:buChar char="§"/>
        <a:defRPr lang="da-DK" sz="1000" b="0" i="0" kern="0" dirty="0" smtClean="0">
          <a:solidFill>
            <a:schemeClr val="tx1"/>
          </a:solidFill>
          <a:latin typeface="Neue Haas Grotesk Text Pro" panose="020B0504020202020204" pitchFamily="34" charset="77"/>
          <a:ea typeface="+mn-ea"/>
          <a:cs typeface="Arial"/>
        </a:defRPr>
      </a:lvl2pPr>
      <a:lvl3pPr marL="432000" marR="0" indent="-18000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EB052F"/>
        </a:buClr>
        <a:buSzTx/>
        <a:buFont typeface="Wingdings" pitchFamily="2" charset="2"/>
        <a:buChar char="§"/>
        <a:tabLst/>
        <a:defRPr lang="da-DK" sz="900" b="0" i="0" kern="0" dirty="0">
          <a:solidFill>
            <a:schemeClr val="tx1"/>
          </a:solidFill>
          <a:latin typeface="Neue Haas Grotesk Text Pro" panose="020B0504020202020204" pitchFamily="34" charset="77"/>
          <a:ea typeface="+mn-ea"/>
          <a:cs typeface="+mn-cs"/>
        </a:defRPr>
      </a:lvl3pPr>
      <a:lvl4pPr marL="252000" indent="0" algn="l" defTabSz="457200" rtl="0" eaLnBrk="1" latinLnBrk="0" hangingPunct="1">
        <a:spcBef>
          <a:spcPts val="0"/>
        </a:spcBef>
        <a:buFont typeface="CambriaMath"/>
        <a:buNone/>
        <a:defRPr sz="900" b="0" i="0" kern="0">
          <a:solidFill>
            <a:schemeClr val="tx1"/>
          </a:solidFill>
          <a:latin typeface="Neue Haas Grotesk Text Pro" panose="020B0504020202020204" pitchFamily="34" charset="77"/>
          <a:ea typeface="+mn-ea"/>
          <a:cs typeface="+mn-cs"/>
        </a:defRPr>
      </a:lvl4pPr>
      <a:lvl5pPr marL="378000" indent="-126000" algn="l" defTabSz="457200" rtl="0" eaLnBrk="1" latinLnBrk="0" hangingPunct="1">
        <a:spcBef>
          <a:spcPts val="0"/>
        </a:spcBef>
        <a:buFont typeface="CambriaMath"/>
        <a:buChar char="⎯"/>
        <a:defRPr sz="900" b="0" i="0" kern="1200">
          <a:solidFill>
            <a:schemeClr val="tx1"/>
          </a:solidFill>
          <a:latin typeface="Source Sans Pro Light" panose="020B0403030403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5">
          <p15:clr>
            <a:srgbClr val="F26B43"/>
          </p15:clr>
        </p15:guide>
        <p15:guide id="2" orient="horz" pos="2890">
          <p15:clr>
            <a:srgbClr val="F26B43"/>
          </p15:clr>
        </p15:guide>
        <p15:guide id="3" orient="horz" pos="169">
          <p15:clr>
            <a:srgbClr val="F26B43"/>
          </p15:clr>
        </p15:guide>
        <p15:guide id="4" pos="5465">
          <p15:clr>
            <a:srgbClr val="F26B43"/>
          </p15:clr>
        </p15:guide>
        <p15:guide id="7" pos="2880">
          <p15:clr>
            <a:srgbClr val="F26B43"/>
          </p15:clr>
        </p15:guide>
        <p15:guide id="8" orient="horz" pos="894">
          <p15:clr>
            <a:srgbClr val="F26B43"/>
          </p15:clr>
        </p15:guide>
        <p15:guide id="9" orient="horz" pos="1620">
          <p15:clr>
            <a:srgbClr val="F26B43"/>
          </p15:clr>
        </p15:guide>
        <p15:guide id="10" orient="horz" pos="3117">
          <p15:clr>
            <a:srgbClr val="F26B43"/>
          </p15:clr>
        </p15:guide>
        <p15:guide id="11" orient="horz" pos="350">
          <p15:clr>
            <a:srgbClr val="F26B43"/>
          </p15:clr>
        </p15:guide>
        <p15:guide id="12" pos="113">
          <p15:clr>
            <a:srgbClr val="F26B43"/>
          </p15:clr>
        </p15:guide>
        <p15:guide id="13" pos="5647">
          <p15:clr>
            <a:srgbClr val="F26B43"/>
          </p15:clr>
        </p15:guide>
        <p15:guide id="14" orient="horz" pos="123">
          <p15:clr>
            <a:srgbClr val="F26B43"/>
          </p15:clr>
        </p15:guide>
        <p15:guide id="15" orient="horz" pos="214">
          <p15:clr>
            <a:srgbClr val="F26B43"/>
          </p15:clr>
        </p15:guide>
        <p15:guide id="16" orient="horz" pos="305">
          <p15:clr>
            <a:srgbClr val="F26B43"/>
          </p15:clr>
        </p15:guide>
        <p15:guide id="17" pos="324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68313" y="555625"/>
            <a:ext cx="8207375" cy="6479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a-DK" noProof="0" dirty="0" err="1"/>
              <a:t>Lorem</a:t>
            </a:r>
            <a:r>
              <a:rPr lang="da-DK" noProof="0" dirty="0"/>
              <a:t> </a:t>
            </a:r>
            <a:r>
              <a:rPr lang="da-DK" noProof="0" dirty="0" err="1"/>
              <a:t>ipsum</a:t>
            </a:r>
            <a:r>
              <a:rPr lang="da-DK" noProof="0" dirty="0"/>
              <a:t> </a:t>
            </a:r>
            <a:r>
              <a:rPr lang="da-DK" noProof="0" dirty="0" err="1"/>
              <a:t>dolor</a:t>
            </a:r>
            <a:br>
              <a:rPr lang="da-DK" noProof="0" dirty="0"/>
            </a:br>
            <a:r>
              <a:rPr lang="da-DK" noProof="0" dirty="0" err="1"/>
              <a:t>lorem</a:t>
            </a:r>
            <a:endParaRPr lang="da-DK" noProof="0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BDB83AA-26AC-624A-BEA8-DE70D09AD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1419225"/>
            <a:ext cx="8207375" cy="316865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1B46BE0-2749-43F6-F1C5-7A80EC23DDD4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87181" y="4728661"/>
            <a:ext cx="219577" cy="21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3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  <p:sldLayoutId id="2147483770" r:id="rId21"/>
    <p:sldLayoutId id="2147483771" r:id="rId22"/>
    <p:sldLayoutId id="2147483772" r:id="rId23"/>
    <p:sldLayoutId id="2147483773" r:id="rId24"/>
    <p:sldLayoutId id="2147483774" r:id="rId25"/>
    <p:sldLayoutId id="2147483775" r:id="rId26"/>
    <p:sldLayoutId id="2147483776" r:id="rId27"/>
  </p:sldLayoutIdLst>
  <p:hf hdr="0" ftr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lang="da-DK" sz="2200" b="1" i="0" kern="0" spc="0" baseline="0" noProof="0" dirty="0">
          <a:solidFill>
            <a:schemeClr val="tx1"/>
          </a:solidFill>
          <a:latin typeface="Neue Haas Grotesk Text Pro" panose="020B0504020202020204" pitchFamily="34" charset="77"/>
          <a:ea typeface="+mj-ea"/>
          <a:cs typeface="Arial"/>
        </a:defRPr>
      </a:lvl1pPr>
    </p:titleStyle>
    <p:bodyStyle>
      <a:lvl1pPr marL="0" indent="-252000" algn="l" defTabSz="457200" rtl="0" eaLnBrk="1" latinLnBrk="0" hangingPunct="1">
        <a:spcBef>
          <a:spcPts val="300"/>
        </a:spcBef>
        <a:spcAft>
          <a:spcPts val="600"/>
        </a:spcAft>
        <a:buClr>
          <a:srgbClr val="EB052F"/>
        </a:buClr>
        <a:buFont typeface="Wingdings" pitchFamily="2" charset="2"/>
        <a:buChar char="§"/>
        <a:defRPr lang="da-DK" sz="1200" b="0" i="0" kern="0" baseline="0" dirty="0">
          <a:solidFill>
            <a:schemeClr val="tx1"/>
          </a:solidFill>
          <a:latin typeface="Neue Haas Grotesk Text Pro" panose="020B0504020202020204" pitchFamily="34" charset="77"/>
          <a:ea typeface="+mn-ea"/>
          <a:cs typeface="Arial"/>
        </a:defRPr>
      </a:lvl1pPr>
      <a:lvl2pPr marL="252000" indent="-180000" algn="l" defTabSz="457200" rtl="0" eaLnBrk="1" latinLnBrk="0" hangingPunct="1">
        <a:spcBef>
          <a:spcPts val="300"/>
        </a:spcBef>
        <a:spcAft>
          <a:spcPts val="300"/>
        </a:spcAft>
        <a:buClr>
          <a:srgbClr val="EB052F"/>
        </a:buClr>
        <a:buFont typeface="Wingdings" pitchFamily="2" charset="2"/>
        <a:buChar char="§"/>
        <a:defRPr lang="da-DK" sz="1000" b="0" i="0" kern="0" dirty="0" smtClean="0">
          <a:solidFill>
            <a:schemeClr val="tx1"/>
          </a:solidFill>
          <a:latin typeface="Neue Haas Grotesk Text Pro" panose="020B0504020202020204" pitchFamily="34" charset="77"/>
          <a:ea typeface="+mn-ea"/>
          <a:cs typeface="Arial"/>
        </a:defRPr>
      </a:lvl2pPr>
      <a:lvl3pPr marL="432000" marR="0" indent="-18000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EB052F"/>
        </a:buClr>
        <a:buSzTx/>
        <a:buFont typeface="Wingdings" pitchFamily="2" charset="2"/>
        <a:buChar char="§"/>
        <a:tabLst/>
        <a:defRPr lang="da-DK" sz="900" b="0" i="0" kern="0" dirty="0">
          <a:solidFill>
            <a:schemeClr val="tx1"/>
          </a:solidFill>
          <a:latin typeface="Neue Haas Grotesk Text Pro" panose="020B0504020202020204" pitchFamily="34" charset="77"/>
          <a:ea typeface="+mn-ea"/>
          <a:cs typeface="+mn-cs"/>
        </a:defRPr>
      </a:lvl3pPr>
      <a:lvl4pPr marL="252000" indent="0" algn="l" defTabSz="457200" rtl="0" eaLnBrk="1" latinLnBrk="0" hangingPunct="1">
        <a:spcBef>
          <a:spcPts val="0"/>
        </a:spcBef>
        <a:buFont typeface="CambriaMath"/>
        <a:buNone/>
        <a:defRPr sz="900" b="0" i="0" kern="0">
          <a:solidFill>
            <a:schemeClr val="tx1"/>
          </a:solidFill>
          <a:latin typeface="Neue Haas Grotesk Text Pro" panose="020B0504020202020204" pitchFamily="34" charset="77"/>
          <a:ea typeface="+mn-ea"/>
          <a:cs typeface="+mn-cs"/>
        </a:defRPr>
      </a:lvl4pPr>
      <a:lvl5pPr marL="378000" indent="-126000" algn="l" defTabSz="457200" rtl="0" eaLnBrk="1" latinLnBrk="0" hangingPunct="1">
        <a:spcBef>
          <a:spcPts val="0"/>
        </a:spcBef>
        <a:buFont typeface="CambriaMath"/>
        <a:buChar char="⎯"/>
        <a:defRPr sz="900" b="0" i="0" kern="1200">
          <a:solidFill>
            <a:schemeClr val="tx1"/>
          </a:solidFill>
          <a:latin typeface="Source Sans Pro Light" panose="020B0403030403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5">
          <p15:clr>
            <a:srgbClr val="F26B43"/>
          </p15:clr>
        </p15:guide>
        <p15:guide id="2" orient="horz" pos="2890">
          <p15:clr>
            <a:srgbClr val="F26B43"/>
          </p15:clr>
        </p15:guide>
        <p15:guide id="3" orient="horz" pos="169">
          <p15:clr>
            <a:srgbClr val="F26B43"/>
          </p15:clr>
        </p15:guide>
        <p15:guide id="4" pos="5465">
          <p15:clr>
            <a:srgbClr val="F26B43"/>
          </p15:clr>
        </p15:guide>
        <p15:guide id="7" pos="2880">
          <p15:clr>
            <a:srgbClr val="F26B43"/>
          </p15:clr>
        </p15:guide>
        <p15:guide id="8" orient="horz" pos="894">
          <p15:clr>
            <a:srgbClr val="F26B43"/>
          </p15:clr>
        </p15:guide>
        <p15:guide id="9" orient="horz" pos="1620">
          <p15:clr>
            <a:srgbClr val="F26B43"/>
          </p15:clr>
        </p15:guide>
        <p15:guide id="10" orient="horz" pos="3117">
          <p15:clr>
            <a:srgbClr val="F26B43"/>
          </p15:clr>
        </p15:guide>
        <p15:guide id="11" orient="horz" pos="350">
          <p15:clr>
            <a:srgbClr val="F26B43"/>
          </p15:clr>
        </p15:guide>
        <p15:guide id="12" pos="113">
          <p15:clr>
            <a:srgbClr val="F26B43"/>
          </p15:clr>
        </p15:guide>
        <p15:guide id="13" pos="5647">
          <p15:clr>
            <a:srgbClr val="F26B43"/>
          </p15:clr>
        </p15:guide>
        <p15:guide id="14" orient="horz" pos="123">
          <p15:clr>
            <a:srgbClr val="F26B43"/>
          </p15:clr>
        </p15:guide>
        <p15:guide id="15" orient="horz" pos="214">
          <p15:clr>
            <a:srgbClr val="F26B43"/>
          </p15:clr>
        </p15:guide>
        <p15:guide id="16" orient="horz" pos="305">
          <p15:clr>
            <a:srgbClr val="F26B43"/>
          </p15:clr>
        </p15:guide>
        <p15:guide id="17" pos="324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forms.office.com/e/DPEXU2nYf3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mailto:ydelsesrefusion@kombit.dk" TargetMode="Externa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ED484-85B1-38EB-1770-07D30802A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508626"/>
            <a:ext cx="6119911" cy="792088"/>
          </a:xfrm>
        </p:spPr>
        <p:txBody>
          <a:bodyPr/>
          <a:lstStyle/>
          <a:p>
            <a:r>
              <a:rPr lang="da-DK" dirty="0"/>
              <a:t>Ydelsesrefusion (YR)</a:t>
            </a:r>
            <a:br>
              <a:rPr lang="da-DK" dirty="0"/>
            </a:br>
            <a:r>
              <a:rPr lang="da-DK" dirty="0"/>
              <a:t>webinar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163B4DD-9080-6A8E-3A7B-35E65FC530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463050"/>
            <a:ext cx="6119911" cy="1133807"/>
          </a:xfrm>
        </p:spPr>
        <p:txBody>
          <a:bodyPr/>
          <a:lstStyle/>
          <a:p>
            <a:r>
              <a:rPr lang="da-DK" sz="1100" dirty="0"/>
              <a:t>V. YR-teamet i KOMBIT.</a:t>
            </a:r>
          </a:p>
          <a:p>
            <a:r>
              <a:rPr lang="da-DK" sz="1100" dirty="0"/>
              <a:t>Den 25. april 2024</a:t>
            </a:r>
          </a:p>
        </p:txBody>
      </p: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FAC87BCD-B1FF-CAE8-7F40-2CA915AF3A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FE4CE6D-0B71-E11B-8C3B-0589D5120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44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4C100-E925-4E9E-9E38-9515511AA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4" y="555626"/>
            <a:ext cx="8207375" cy="647973"/>
          </a:xfrm>
        </p:spPr>
        <p:txBody>
          <a:bodyPr/>
          <a:lstStyle/>
          <a:p>
            <a:r>
              <a:rPr lang="da-DK" kern="1200" dirty="0" err="1">
                <a:latin typeface="Neue Haas Grotesk Text Pro" panose="020B0504020202020204" pitchFamily="34" charset="0"/>
                <a:ea typeface="+mn-ea"/>
                <a:cs typeface="+mn-cs"/>
              </a:rPr>
              <a:t>Roadmap</a:t>
            </a:r>
            <a:r>
              <a:rPr lang="da-DK" kern="1200" dirty="0">
                <a:latin typeface="Neue Haas Grotesk Text Pro" panose="020B0504020202020204" pitchFamily="34" charset="0"/>
                <a:ea typeface="+mn-ea"/>
                <a:cs typeface="+mn-cs"/>
              </a:rPr>
              <a:t> for 2024</a:t>
            </a:r>
            <a:endParaRPr lang="da-DK" dirty="0">
              <a:highlight>
                <a:srgbClr val="FFFF00"/>
              </a:highlight>
              <a:latin typeface="Neue Haas Grotesk Text Pro" panose="020B0504020202020204" pitchFamily="34" charset="0"/>
            </a:endParaRPr>
          </a:p>
        </p:txBody>
      </p:sp>
      <p:cxnSp>
        <p:nvCxnSpPr>
          <p:cNvPr id="24" name="Lige pilforbindelse 23">
            <a:extLst>
              <a:ext uri="{FF2B5EF4-FFF2-40B4-BE49-F238E27FC236}">
                <a16:creationId xmlns:a16="http://schemas.microsoft.com/office/drawing/2014/main" id="{C350147E-164B-4626-9012-702BC133DA11}"/>
              </a:ext>
            </a:extLst>
          </p:cNvPr>
          <p:cNvCxnSpPr>
            <a:cxnSpLocks/>
          </p:cNvCxnSpPr>
          <p:nvPr/>
        </p:nvCxnSpPr>
        <p:spPr bwMode="auto">
          <a:xfrm>
            <a:off x="468311" y="4755862"/>
            <a:ext cx="8391789" cy="27275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Rektangel 27">
            <a:extLst>
              <a:ext uri="{FF2B5EF4-FFF2-40B4-BE49-F238E27FC236}">
                <a16:creationId xmlns:a16="http://schemas.microsoft.com/office/drawing/2014/main" id="{01D656A1-FE4A-4CFF-A78F-FDE4DA631357}"/>
              </a:ext>
            </a:extLst>
          </p:cNvPr>
          <p:cNvSpPr/>
          <p:nvPr/>
        </p:nvSpPr>
        <p:spPr>
          <a:xfrm>
            <a:off x="996752" y="4797777"/>
            <a:ext cx="120487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050" dirty="0">
                <a:solidFill>
                  <a:prstClr val="black"/>
                </a:solidFill>
                <a:latin typeface="Neue Haas Grotesk Text Pro" panose="020B0504020202020204" pitchFamily="34" charset="0"/>
              </a:rPr>
              <a:t>2. kvartal 2024</a:t>
            </a:r>
            <a:endParaRPr lang="da-DK" sz="1050" dirty="0">
              <a:latin typeface="Neue Haas Grotesk Text Pro" panose="020B0504020202020204" pitchFamily="34" charset="0"/>
            </a:endParaRPr>
          </a:p>
        </p:txBody>
      </p:sp>
      <p:sp>
        <p:nvSpPr>
          <p:cNvPr id="41" name="Tekstfelt 40">
            <a:extLst>
              <a:ext uri="{FF2B5EF4-FFF2-40B4-BE49-F238E27FC236}">
                <a16:creationId xmlns:a16="http://schemas.microsoft.com/office/drawing/2014/main" id="{B993A23C-6F5D-4AA5-8B3C-68F940E9D3D9}"/>
              </a:ext>
            </a:extLst>
          </p:cNvPr>
          <p:cNvSpPr txBox="1"/>
          <p:nvPr/>
        </p:nvSpPr>
        <p:spPr>
          <a:xfrm>
            <a:off x="468311" y="929639"/>
            <a:ext cx="2747329" cy="3683601"/>
          </a:xfrm>
          <a:prstGeom prst="rect">
            <a:avLst/>
          </a:prstGeom>
          <a:solidFill>
            <a:srgbClr val="BC9EA9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>
            <a:defPPr>
              <a:defRPr lang="da-DK"/>
            </a:defPPr>
            <a:lvl1pPr marL="128588" indent="-128588">
              <a:spcAft>
                <a:spcPts val="600"/>
              </a:spcAft>
              <a:buFont typeface="Arial" panose="020B0604020202020204" pitchFamily="34" charset="0"/>
              <a:buChar char="•"/>
              <a:defRPr sz="700">
                <a:solidFill>
                  <a:prstClr val="white"/>
                </a:solidFill>
                <a:latin typeface="Neue Haas Grotesk Text Pro" panose="020B0504020202020204" pitchFamily="34" charset="0"/>
              </a:defRPr>
            </a:lvl1pPr>
          </a:lstStyle>
          <a:p>
            <a:r>
              <a:rPr lang="da-DK" sz="1100" dirty="0">
                <a:solidFill>
                  <a:schemeClr val="tx1"/>
                </a:solidFill>
              </a:rPr>
              <a:t>Efterlevelsespension (datagenopretning) </a:t>
            </a:r>
          </a:p>
          <a:p>
            <a:r>
              <a:rPr lang="da-DK" sz="1100" dirty="0">
                <a:solidFill>
                  <a:schemeClr val="tx1"/>
                </a:solidFill>
              </a:rPr>
              <a:t>Automatisk leverance af befordringsgodtgørelse</a:t>
            </a:r>
            <a:endParaRPr lang="da-DK" sz="1100" b="1" u="sng" dirty="0">
              <a:solidFill>
                <a:srgbClr val="FF0000"/>
              </a:solidFill>
            </a:endParaRPr>
          </a:p>
          <a:p>
            <a:r>
              <a:rPr lang="da-DK" sz="1100" dirty="0">
                <a:solidFill>
                  <a:schemeClr val="tx1"/>
                </a:solidFill>
              </a:rPr>
              <a:t>Skift af CPR-nummer (analyse)</a:t>
            </a:r>
          </a:p>
          <a:p>
            <a:r>
              <a:rPr lang="da-DK" sz="1100" dirty="0">
                <a:solidFill>
                  <a:schemeClr val="tx1"/>
                </a:solidFill>
              </a:rPr>
              <a:t>Implementering af datakontroller i YR</a:t>
            </a:r>
          </a:p>
          <a:p>
            <a:r>
              <a:rPr lang="da-DK" sz="1100" dirty="0">
                <a:solidFill>
                  <a:schemeClr val="tx1"/>
                </a:solidFill>
              </a:rPr>
              <a:t>ATP-beløb for </a:t>
            </a:r>
            <a:r>
              <a:rPr lang="da-DK" sz="1100" dirty="0" err="1">
                <a:solidFill>
                  <a:schemeClr val="tx1"/>
                </a:solidFill>
              </a:rPr>
              <a:t>flekslønstilskud</a:t>
            </a:r>
            <a:r>
              <a:rPr lang="da-DK" sz="1100" dirty="0">
                <a:solidFill>
                  <a:schemeClr val="tx1"/>
                </a:solidFill>
              </a:rPr>
              <a:t> (analyse) </a:t>
            </a:r>
          </a:p>
          <a:p>
            <a:r>
              <a:rPr lang="da-DK" sz="1100" dirty="0">
                <a:solidFill>
                  <a:schemeClr val="tx1"/>
                </a:solidFill>
              </a:rPr>
              <a:t>Regler ifm. ATP-beløb på indberetningsdata (analyse)</a:t>
            </a:r>
          </a:p>
          <a:p>
            <a:r>
              <a:rPr lang="da-DK" sz="1100" dirty="0">
                <a:solidFill>
                  <a:schemeClr val="tx1"/>
                </a:solidFill>
              </a:rPr>
              <a:t>Kvalitetssikring af dagpengedata iht. afklaringer med STAR</a:t>
            </a:r>
          </a:p>
          <a:p>
            <a:r>
              <a:rPr lang="da-DK" sz="1100" dirty="0">
                <a:solidFill>
                  <a:schemeClr val="tx1"/>
                </a:solidFill>
              </a:rPr>
              <a:t>Forældelse/kassation af data</a:t>
            </a:r>
          </a:p>
          <a:p>
            <a:r>
              <a:rPr lang="da-DK" sz="1100" dirty="0">
                <a:solidFill>
                  <a:schemeClr val="tx1"/>
                </a:solidFill>
              </a:rPr>
              <a:t>Div. dataanalyser (og evt. genopretning) fra STAR</a:t>
            </a:r>
          </a:p>
          <a:p>
            <a:r>
              <a:rPr lang="da-DK" sz="1100" dirty="0">
                <a:solidFill>
                  <a:schemeClr val="tx1"/>
                </a:solidFill>
              </a:rPr>
              <a:t>Tilbagebetalingskrav på ydelser (udfordringer i fagsystemerne)</a:t>
            </a:r>
          </a:p>
        </p:txBody>
      </p:sp>
      <p:sp>
        <p:nvSpPr>
          <p:cNvPr id="42" name="Tekstfelt 41">
            <a:extLst>
              <a:ext uri="{FF2B5EF4-FFF2-40B4-BE49-F238E27FC236}">
                <a16:creationId xmlns:a16="http://schemas.microsoft.com/office/drawing/2014/main" id="{5276001B-31D1-47B1-9F46-3777C78BB3B6}"/>
              </a:ext>
            </a:extLst>
          </p:cNvPr>
          <p:cNvSpPr txBox="1"/>
          <p:nvPr/>
        </p:nvSpPr>
        <p:spPr>
          <a:xfrm>
            <a:off x="3287308" y="929641"/>
            <a:ext cx="2747329" cy="3683602"/>
          </a:xfrm>
          <a:prstGeom prst="rect">
            <a:avLst/>
          </a:prstGeom>
          <a:solidFill>
            <a:srgbClr val="A4B2AD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>
            <a:defPPr>
              <a:defRPr lang="da-DK"/>
            </a:defPPr>
            <a:lvl1pPr marL="128588" indent="-128588">
              <a:spcAft>
                <a:spcPts val="600"/>
              </a:spcAft>
              <a:buFont typeface="Arial" panose="020B0604020202020204" pitchFamily="34" charset="0"/>
              <a:buChar char="•"/>
              <a:defRPr sz="700">
                <a:solidFill>
                  <a:prstClr val="white"/>
                </a:solidFill>
                <a:latin typeface="Neue Haas Grotesk Text Pro" panose="020B0504020202020204" pitchFamily="34" charset="0"/>
              </a:defRPr>
            </a:lvl1pPr>
          </a:lstStyle>
          <a:p>
            <a:r>
              <a:rPr lang="da-DK" sz="1100" dirty="0">
                <a:solidFill>
                  <a:schemeClr val="tx1"/>
                </a:solidFill>
              </a:rPr>
              <a:t>Automatisk leverance af befordringsgodtgørelse</a:t>
            </a:r>
            <a:endParaRPr lang="da-DK" sz="1100" b="1" u="sng" dirty="0">
              <a:solidFill>
                <a:srgbClr val="FF0000"/>
              </a:solidFill>
            </a:endParaRPr>
          </a:p>
          <a:p>
            <a:r>
              <a:rPr lang="da-DK" sz="1100" dirty="0">
                <a:solidFill>
                  <a:schemeClr val="tx1"/>
                </a:solidFill>
              </a:rPr>
              <a:t>Skift af CPR-nummer (datagenopretning)</a:t>
            </a:r>
          </a:p>
          <a:p>
            <a:r>
              <a:rPr lang="da-DK" sz="1100" dirty="0">
                <a:solidFill>
                  <a:schemeClr val="tx1"/>
                </a:solidFill>
              </a:rPr>
              <a:t>ATP-beløb for </a:t>
            </a:r>
            <a:r>
              <a:rPr lang="da-DK" sz="1100" dirty="0" err="1">
                <a:solidFill>
                  <a:schemeClr val="tx1"/>
                </a:solidFill>
              </a:rPr>
              <a:t>flekslønstilskud</a:t>
            </a:r>
            <a:r>
              <a:rPr lang="da-DK" sz="1100" dirty="0">
                <a:solidFill>
                  <a:schemeClr val="tx1"/>
                </a:solidFill>
              </a:rPr>
              <a:t> (datagenopretning)</a:t>
            </a:r>
          </a:p>
          <a:p>
            <a:r>
              <a:rPr lang="da-DK" sz="1100" dirty="0">
                <a:solidFill>
                  <a:schemeClr val="tx1"/>
                </a:solidFill>
              </a:rPr>
              <a:t>Regler ifm. ATP-beløb på indberetningsdata (datagenopretning)</a:t>
            </a:r>
          </a:p>
          <a:p>
            <a:r>
              <a:rPr lang="da-DK" sz="1100" dirty="0">
                <a:solidFill>
                  <a:schemeClr val="tx1"/>
                </a:solidFill>
              </a:rPr>
              <a:t>Kvalitetssikring af dagpengedata iht. afklaringer med STAR</a:t>
            </a:r>
          </a:p>
          <a:p>
            <a:r>
              <a:rPr lang="da-DK" sz="1100" dirty="0">
                <a:solidFill>
                  <a:schemeClr val="tx1"/>
                </a:solidFill>
              </a:rPr>
              <a:t>Forældelse/kassation af data</a:t>
            </a:r>
          </a:p>
          <a:p>
            <a:r>
              <a:rPr lang="da-DK" sz="1100" dirty="0">
                <a:solidFill>
                  <a:schemeClr val="tx1"/>
                </a:solidFill>
              </a:rPr>
              <a:t>Div. dataanalyser (og evt. genopretning) fra STAR</a:t>
            </a:r>
          </a:p>
          <a:p>
            <a:r>
              <a:rPr lang="da-DK" sz="1100" dirty="0">
                <a:solidFill>
                  <a:schemeClr val="tx1"/>
                </a:solidFill>
              </a:rPr>
              <a:t>Tilbagebetalingskrav på ydelser (udfordringer i fagsystemerne)</a:t>
            </a:r>
          </a:p>
          <a:p>
            <a:r>
              <a:rPr lang="da-DK" sz="1100" dirty="0">
                <a:solidFill>
                  <a:schemeClr val="tx1"/>
                </a:solidFill>
              </a:rPr>
              <a:t>Bogføringsdato ifm. årsafslutningen 2024/2025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9AF3ABF-5E3C-EC41-923D-D2E5200275FC}"/>
              </a:ext>
            </a:extLst>
          </p:cNvPr>
          <p:cNvSpPr/>
          <p:nvPr/>
        </p:nvSpPr>
        <p:spPr>
          <a:xfrm>
            <a:off x="3606995" y="4797777"/>
            <a:ext cx="133556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050" dirty="0">
                <a:solidFill>
                  <a:prstClr val="black"/>
                </a:solidFill>
                <a:latin typeface="Neue Haas Grotesk Text Pro" panose="020B0504020202020204" pitchFamily="34" charset="0"/>
              </a:rPr>
              <a:t>3. kvartal 2024</a:t>
            </a:r>
            <a:endParaRPr lang="da-DK" sz="1050" dirty="0">
              <a:latin typeface="Neue Haas Grotesk Text Pro" panose="020B0504020202020204" pitchFamily="34" charset="0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DDC9BB72-77F0-7B31-D6B4-24684DFE67E9}"/>
              </a:ext>
            </a:extLst>
          </p:cNvPr>
          <p:cNvSpPr/>
          <p:nvPr/>
        </p:nvSpPr>
        <p:spPr>
          <a:xfrm>
            <a:off x="6254721" y="4797777"/>
            <a:ext cx="133556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050" dirty="0">
                <a:solidFill>
                  <a:prstClr val="black"/>
                </a:solidFill>
                <a:latin typeface="Neue Haas Grotesk Text Pro" panose="020B0504020202020204" pitchFamily="34" charset="0"/>
              </a:rPr>
              <a:t>4. kvartal 2024</a:t>
            </a:r>
            <a:endParaRPr lang="da-DK" sz="1050" dirty="0">
              <a:latin typeface="Neue Haas Grotesk Text Pro" panose="020B0504020202020204" pitchFamily="34" charset="0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D549642D-7EC2-5CCB-E708-24EF1AD037FD}"/>
              </a:ext>
            </a:extLst>
          </p:cNvPr>
          <p:cNvSpPr txBox="1"/>
          <p:nvPr/>
        </p:nvSpPr>
        <p:spPr>
          <a:xfrm>
            <a:off x="6106305" y="949044"/>
            <a:ext cx="2747328" cy="3664200"/>
          </a:xfrm>
          <a:prstGeom prst="rect">
            <a:avLst/>
          </a:prstGeom>
          <a:solidFill>
            <a:srgbClr val="ADB4D9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marL="128588" indent="-128588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a-DK" sz="1100" dirty="0">
                <a:solidFill>
                  <a:schemeClr val="tx1"/>
                </a:solidFill>
                <a:latin typeface="Neue Haas Grotesk Text Pro" panose="020B0504020202020204" pitchFamily="34" charset="0"/>
              </a:rPr>
              <a:t>Kvalitetssikring af dagpengedata iht. afklaringer med STAR</a:t>
            </a:r>
          </a:p>
          <a:p>
            <a:pPr marL="128588" indent="-128588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a-DK" sz="1100" dirty="0">
                <a:solidFill>
                  <a:schemeClr val="tx1"/>
                </a:solidFill>
                <a:latin typeface="Neue Haas Grotesk Text Pro" panose="020B0504020202020204" pitchFamily="34" charset="0"/>
              </a:rPr>
              <a:t>Forældelse/kassation af data</a:t>
            </a:r>
          </a:p>
          <a:p>
            <a:pPr marL="128588" indent="-128588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a-DK" sz="1100" dirty="0">
                <a:solidFill>
                  <a:schemeClr val="tx1"/>
                </a:solidFill>
                <a:latin typeface="Neue Haas Grotesk Text Pro" panose="020B0504020202020204" pitchFamily="34" charset="0"/>
              </a:rPr>
              <a:t>Div. dataanalyser (og evt. genopretning) fra STAR</a:t>
            </a:r>
          </a:p>
          <a:p>
            <a:pPr marL="128588" indent="-128588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a-DK" sz="1100" dirty="0">
                <a:solidFill>
                  <a:schemeClr val="tx1"/>
                </a:solidFill>
                <a:latin typeface="Neue Haas Grotesk Text Pro" panose="020B0504020202020204" pitchFamily="34" charset="0"/>
              </a:rPr>
              <a:t>Analyse af data fra KP</a:t>
            </a:r>
          </a:p>
          <a:p>
            <a:pPr marL="128588" indent="-128588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a-DK" sz="1100" dirty="0">
                <a:solidFill>
                  <a:schemeClr val="tx1"/>
                </a:solidFill>
                <a:latin typeface="Neue Haas Grotesk Text Pro" panose="020B0504020202020204" pitchFamily="34" charset="0"/>
              </a:rPr>
              <a:t>Kontanthjælpsreformens indflydelse på YR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7524CAC1-3A5F-A214-720B-E464F56533C6}"/>
              </a:ext>
            </a:extLst>
          </p:cNvPr>
          <p:cNvSpPr txBox="1">
            <a:spLocks/>
          </p:cNvSpPr>
          <p:nvPr/>
        </p:nvSpPr>
        <p:spPr>
          <a:xfrm>
            <a:off x="468313" y="339726"/>
            <a:ext cx="4103687" cy="144462"/>
          </a:xfrm>
          <a:prstGeom prst="rect">
            <a:avLst/>
          </a:prstGeom>
        </p:spPr>
        <p:txBody>
          <a:bodyPr vert="horz" lIns="1440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EB052F"/>
              </a:buClr>
              <a:buFont typeface="Arial" panose="020B0604020202020204" pitchFamily="34" charset="0"/>
              <a:buNone/>
              <a:defRPr lang="da-DK" sz="900" b="0" i="0" kern="0" cap="all" baseline="0">
                <a:solidFill>
                  <a:srgbClr val="878787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  <a:lvl2pPr marL="720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EB052F"/>
              </a:buClr>
              <a:buFont typeface="Wingdings" pitchFamily="2" charset="2"/>
              <a:buNone/>
              <a:defRPr lang="da-DK" sz="1000" b="0" i="0" kern="0">
                <a:solidFill>
                  <a:schemeClr val="tx1"/>
                </a:solidFill>
                <a:latin typeface="Helvetica" pitchFamily="2" charset="0"/>
                <a:ea typeface="+mn-ea"/>
                <a:cs typeface="Arial"/>
              </a:defRPr>
            </a:lvl2pPr>
            <a:lvl3pPr marL="25200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052F"/>
              </a:buClr>
              <a:buSzTx/>
              <a:buFont typeface="Wingdings" pitchFamily="2" charset="2"/>
              <a:buNone/>
              <a:tabLst/>
              <a:defRPr lang="da-DK" sz="1000" b="0" i="0" kern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378000" indent="0" algn="l" defTabSz="4572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000" b="0" i="0" kern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52000" indent="0" algn="l" defTabSz="457200" rtl="0" eaLnBrk="1" latinLnBrk="0" hangingPunct="1">
              <a:spcBef>
                <a:spcPts val="0"/>
              </a:spcBef>
              <a:buFont typeface="CambriaMath"/>
              <a:buNone/>
              <a:defRPr sz="1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/>
              <a:t>Orientering fra YR-teamet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05881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56B5B9F6-6B50-4842-97E4-C55BB8B4152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36146386"/>
              </p:ext>
            </p:extLst>
          </p:nvPr>
        </p:nvGraphicFramePr>
        <p:xfrm>
          <a:off x="708052" y="455663"/>
          <a:ext cx="7727895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7895">
                  <a:extLst>
                    <a:ext uri="{9D8B030D-6E8A-4147-A177-3AD203B41FA5}">
                      <a16:colId xmlns:a16="http://schemas.microsoft.com/office/drawing/2014/main" val="3279212189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da-DK" sz="2200" dirty="0">
                          <a:latin typeface="Neue Haas Grotesk Text Pro" panose="020B0504020202020204" pitchFamily="34" charset="0"/>
                        </a:rPr>
                        <a:t>Program</a:t>
                      </a:r>
                    </a:p>
                    <a:p>
                      <a:pPr algn="l"/>
                      <a:endParaRPr lang="da-DK" sz="1500" dirty="0">
                        <a:latin typeface="Neue Haas Grotesk Text Pro" panose="020B05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071" marR="110071" marT="34290" marB="34290">
                    <a:solidFill>
                      <a:srgbClr val="580D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911616"/>
                  </a:ext>
                </a:extLst>
              </a:tr>
              <a:tr h="3154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da-DK" sz="1400" b="1" dirty="0">
                          <a:latin typeface="Neue Haas Grotesk Text Pro" panose="020B0504020202020204" pitchFamily="34" charset="0"/>
                        </a:rPr>
                        <a:t>Velkommen </a:t>
                      </a:r>
                      <a:br>
                        <a:rPr lang="da-DK" sz="1400" b="1" dirty="0"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dirty="0">
                          <a:latin typeface="Neue Haas Grotesk Text Pro" panose="020B0504020202020204" pitchFamily="34" charset="0"/>
                        </a:rPr>
                        <a:t>V. Malene Brus</a:t>
                      </a:r>
                      <a:endParaRPr lang="da-DK" sz="1200" b="0" i="1" kern="1200" dirty="0">
                        <a:solidFill>
                          <a:schemeClr val="dk1"/>
                        </a:solidFill>
                        <a:latin typeface="Neue Haas Grotesk Text Pro" panose="020B0504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071" marR="110071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289349"/>
                  </a:ext>
                </a:extLst>
              </a:tr>
              <a:tr h="1001342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  <a:tabLst/>
                      </a:pPr>
                      <a:r>
                        <a:rPr lang="da-DK" sz="1400" b="1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Orientering fra YR-teamet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Proces for genfremsendelse af LIS-data/Data fra YR (ved leverandørskift)</a:t>
                      </a:r>
                      <a:b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Claus Osmund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Vejledning til periode for løntilskud</a:t>
                      </a:r>
                      <a:b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Claus Osmund</a:t>
                      </a:r>
                    </a:p>
                    <a:p>
                      <a:pPr marL="171450" marR="0" lvl="0" indent="-17145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a-DK" sz="1200" i="0" kern="1200" dirty="0" err="1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Roadmap</a:t>
                      </a:r>
                      <a: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 for 2024</a:t>
                      </a:r>
                      <a:b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Kirsten L. Jensen</a:t>
                      </a:r>
                    </a:p>
                    <a:p>
                      <a:pPr marL="171450" marR="0" lvl="0" indent="-17145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Kontanthjælpsreformens indflydelse på YR</a:t>
                      </a:r>
                      <a:b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Malene Brus</a:t>
                      </a:r>
                      <a:endParaRPr lang="da-DK" sz="1200" i="0" kern="1200" dirty="0">
                        <a:solidFill>
                          <a:srgbClr val="111111"/>
                        </a:solidFill>
                        <a:highlight>
                          <a:srgbClr val="FFFF00"/>
                        </a:highlight>
                        <a:latin typeface="Neue Haas Grotesk Text Pro" panose="020B0504020202020204" pitchFamily="34" charset="0"/>
                      </a:endParaRPr>
                    </a:p>
                  </a:txBody>
                  <a:tcPr marL="110071" marR="110071" marT="34290" marB="3429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244424"/>
                  </a:ext>
                </a:extLst>
              </a:tr>
              <a:tr h="3361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Deltagere til ny sparringsgruppe </a:t>
                      </a:r>
                      <a:br>
                        <a:rPr lang="da-DK" sz="1400" b="1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Dinna Kias</a:t>
                      </a:r>
                    </a:p>
                  </a:txBody>
                  <a:tcPr marL="110071" marR="110071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179005"/>
                  </a:ext>
                </a:extLst>
              </a:tr>
              <a:tr h="3326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dirty="0">
                          <a:latin typeface="Neue Haas Grotesk Text Pro" panose="020B0504020202020204" pitchFamily="34" charset="0"/>
                        </a:rPr>
                        <a:t>Opsamling på eventuelle spørgsmål fra chatten</a:t>
                      </a:r>
                      <a:br>
                        <a:rPr lang="da-DK" sz="1400" b="0" dirty="0"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dirty="0">
                          <a:latin typeface="Neue Haas Grotesk Text Pro" panose="020B0504020202020204" pitchFamily="34" charset="0"/>
                        </a:rPr>
                        <a:t>V. Pernille M. Bjørnsen</a:t>
                      </a:r>
                    </a:p>
                  </a:txBody>
                  <a:tcPr marL="110071" marR="110071" marT="34290" marB="3429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084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a-DK" sz="1400" b="1" dirty="0">
                          <a:latin typeface="Neue Haas Grotesk Text Pro" panose="020B0504020202020204" pitchFamily="34" charset="0"/>
                        </a:rPr>
                        <a:t>Afslutning  </a:t>
                      </a:r>
                      <a:br>
                        <a:rPr lang="da-DK" sz="1400" b="0" dirty="0"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dirty="0">
                          <a:latin typeface="Neue Haas Grotesk Text Pro" panose="020B0504020202020204" pitchFamily="34" charset="0"/>
                        </a:rPr>
                        <a:t>V. Malene Brus</a:t>
                      </a:r>
                    </a:p>
                  </a:txBody>
                  <a:tcPr marL="110071" marR="110071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729938"/>
                  </a:ext>
                </a:extLst>
              </a:tr>
            </a:tbl>
          </a:graphicData>
        </a:graphic>
      </p:graphicFrame>
      <p:sp>
        <p:nvSpPr>
          <p:cNvPr id="2" name="Stjerne: 5 takker 1">
            <a:extLst>
              <a:ext uri="{FF2B5EF4-FFF2-40B4-BE49-F238E27FC236}">
                <a16:creationId xmlns:a16="http://schemas.microsoft.com/office/drawing/2014/main" id="{F646A27C-0240-7FC0-926A-4CFC9507717D}"/>
              </a:ext>
            </a:extLst>
          </p:cNvPr>
          <p:cNvSpPr/>
          <p:nvPr/>
        </p:nvSpPr>
        <p:spPr>
          <a:xfrm>
            <a:off x="210394" y="3192472"/>
            <a:ext cx="291313" cy="307497"/>
          </a:xfrm>
          <a:prstGeom prst="star5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3898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4C100-E925-4E9E-9E38-9515511AA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8207375" cy="647973"/>
          </a:xfrm>
        </p:spPr>
        <p:txBody>
          <a:bodyPr/>
          <a:lstStyle/>
          <a:p>
            <a:r>
              <a:rPr lang="da-DK" kern="1200" dirty="0">
                <a:latin typeface="Neue Haas Grotesk Text Pro" panose="020B0504020202020204" pitchFamily="34" charset="0"/>
                <a:ea typeface="+mn-ea"/>
                <a:cs typeface="+mn-cs"/>
              </a:rPr>
              <a:t>Kontanthjælpsreformens indflydelse på YR</a:t>
            </a:r>
            <a:endParaRPr lang="da-DK" b="0" dirty="0">
              <a:highlight>
                <a:srgbClr val="FFFF00"/>
              </a:highlight>
              <a:latin typeface="Neue Haas Grotesk Text Pro" panose="020B0504020202020204" pitchFamily="34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1D762CA1-491C-E725-1ADF-7C3824AE4732}"/>
              </a:ext>
            </a:extLst>
          </p:cNvPr>
          <p:cNvSpPr txBox="1"/>
          <p:nvPr/>
        </p:nvSpPr>
        <p:spPr>
          <a:xfrm>
            <a:off x="468312" y="1054999"/>
            <a:ext cx="8469947" cy="12772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defTabSz="91440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da-DK" sz="1100" dirty="0">
                <a:latin typeface="Neue Haas Grotesk Text Pro" panose="020B0504020202020204" pitchFamily="34" charset="0"/>
              </a:rPr>
              <a:t>Arbejdstitlen for Beskæftigelsesministeriet og STAR er ‘</a:t>
            </a:r>
            <a:r>
              <a:rPr lang="da-DK" sz="1100" i="1" dirty="0">
                <a:latin typeface="Neue Haas Grotesk Text Pro" panose="020B0504020202020204" pitchFamily="34" charset="0"/>
              </a:rPr>
              <a:t>Det nye Kontanthjælpssystem</a:t>
            </a:r>
            <a:r>
              <a:rPr lang="da-DK" sz="1100" dirty="0">
                <a:latin typeface="Neue Haas Grotesk Text Pro" panose="020B0504020202020204" pitchFamily="34" charset="0"/>
              </a:rPr>
              <a:t>’. Der er tale om et paradigmeskifte, men ikke som udgangspunkt et nyt it-system.</a:t>
            </a:r>
          </a:p>
          <a:p>
            <a:pPr marL="285750" indent="-285750" defTabSz="91440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da-DK" sz="1100" dirty="0">
                <a:latin typeface="Neue Haas Grotesk Text Pro" panose="020B0504020202020204" pitchFamily="34" charset="0"/>
              </a:rPr>
              <a:t>For KOMBIT er der tale om markant videreudvikling af søsterprojektet </a:t>
            </a:r>
            <a:r>
              <a:rPr lang="da-DK" sz="1100" i="1" dirty="0">
                <a:latin typeface="Neue Haas Grotesk Text Pro" panose="020B0504020202020204" pitchFamily="34" charset="0"/>
              </a:rPr>
              <a:t>Kommunernes Ydelsessystem</a:t>
            </a:r>
            <a:r>
              <a:rPr lang="da-DK" sz="1100" dirty="0">
                <a:latin typeface="Neue Haas Grotesk Text Pro" panose="020B0504020202020204" pitchFamily="34" charset="0"/>
              </a:rPr>
              <a:t> (KY)</a:t>
            </a:r>
          </a:p>
          <a:p>
            <a:pPr marL="285750" indent="-285750" defTabSz="91440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da-DK" sz="1100" dirty="0">
                <a:latin typeface="Neue Haas Grotesk Text Pro" panose="020B0504020202020204" pitchFamily="34" charset="0"/>
              </a:rPr>
              <a:t>KOMBIT har sammen med KL deltaget i udarbejdelse af udmøntningsnotaterne via deltagelse i de arbejdsgrupper, som BM/STAR har nedsat.</a:t>
            </a:r>
          </a:p>
          <a:p>
            <a:pPr marL="285750" indent="-285750" defTabSz="91440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da-DK" sz="1100" dirty="0" err="1">
                <a:latin typeface="Neue Haas Grotesk Text Pro" panose="020B0504020202020204" pitchFamily="34" charset="0"/>
              </a:rPr>
              <a:t>Impact</a:t>
            </a:r>
            <a:r>
              <a:rPr lang="da-DK" sz="1100" dirty="0">
                <a:latin typeface="Neue Haas Grotesk Text Pro" panose="020B0504020202020204" pitchFamily="34" charset="0"/>
              </a:rPr>
              <a:t> for Ydelsesrefusion forventes præciseret i august-september 2024, men umiddelbart ser det ikke ud til at ændre grundlæggende på YR. Vi forventer kun mindre justeringer.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C3A1194-49CA-3EB4-8065-55D187C88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50" y="2413046"/>
            <a:ext cx="7251700" cy="2534575"/>
          </a:xfrm>
          <a:prstGeom prst="rect">
            <a:avLst/>
          </a:prstGeom>
        </p:spPr>
      </p:pic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4D70A5F3-FEE0-BFA4-E27E-F6B582D017B7}"/>
              </a:ext>
            </a:extLst>
          </p:cNvPr>
          <p:cNvSpPr txBox="1">
            <a:spLocks/>
          </p:cNvSpPr>
          <p:nvPr/>
        </p:nvSpPr>
        <p:spPr>
          <a:xfrm>
            <a:off x="468313" y="339726"/>
            <a:ext cx="4103687" cy="144462"/>
          </a:xfrm>
          <a:prstGeom prst="rect">
            <a:avLst/>
          </a:prstGeom>
        </p:spPr>
        <p:txBody>
          <a:bodyPr vert="horz" lIns="1440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EB052F"/>
              </a:buClr>
              <a:buFont typeface="Arial" panose="020B0604020202020204" pitchFamily="34" charset="0"/>
              <a:buNone/>
              <a:defRPr lang="da-DK" sz="900" b="0" i="0" kern="0" cap="all" baseline="0">
                <a:solidFill>
                  <a:srgbClr val="878787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  <a:lvl2pPr marL="720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EB052F"/>
              </a:buClr>
              <a:buFont typeface="Wingdings" pitchFamily="2" charset="2"/>
              <a:buNone/>
              <a:defRPr lang="da-DK" sz="1000" b="0" i="0" kern="0">
                <a:solidFill>
                  <a:schemeClr val="tx1"/>
                </a:solidFill>
                <a:latin typeface="Helvetica" pitchFamily="2" charset="0"/>
                <a:ea typeface="+mn-ea"/>
                <a:cs typeface="Arial"/>
              </a:defRPr>
            </a:lvl2pPr>
            <a:lvl3pPr marL="25200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052F"/>
              </a:buClr>
              <a:buSzTx/>
              <a:buFont typeface="Wingdings" pitchFamily="2" charset="2"/>
              <a:buNone/>
              <a:tabLst/>
              <a:defRPr lang="da-DK" sz="1000" b="0" i="0" kern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378000" indent="0" algn="l" defTabSz="4572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000" b="0" i="0" kern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52000" indent="0" algn="l" defTabSz="457200" rtl="0" eaLnBrk="1" latinLnBrk="0" hangingPunct="1">
              <a:spcBef>
                <a:spcPts val="0"/>
              </a:spcBef>
              <a:buFont typeface="CambriaMath"/>
              <a:buNone/>
              <a:defRPr sz="1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Orientering fra YR-teamet</a:t>
            </a:r>
          </a:p>
        </p:txBody>
      </p:sp>
    </p:spTree>
    <p:extLst>
      <p:ext uri="{BB962C8B-B14F-4D97-AF65-F5344CB8AC3E}">
        <p14:creationId xmlns:p14="http://schemas.microsoft.com/office/powerpoint/2010/main" val="225520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56B5B9F6-6B50-4842-97E4-C55BB8B4152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83017049"/>
              </p:ext>
            </p:extLst>
          </p:nvPr>
        </p:nvGraphicFramePr>
        <p:xfrm>
          <a:off x="708052" y="455663"/>
          <a:ext cx="7727895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7895">
                  <a:extLst>
                    <a:ext uri="{9D8B030D-6E8A-4147-A177-3AD203B41FA5}">
                      <a16:colId xmlns:a16="http://schemas.microsoft.com/office/drawing/2014/main" val="3279212189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da-DK" sz="2200" dirty="0">
                          <a:latin typeface="Neue Haas Grotesk Text Pro" panose="020B0504020202020204" pitchFamily="34" charset="0"/>
                        </a:rPr>
                        <a:t>Program</a:t>
                      </a:r>
                    </a:p>
                    <a:p>
                      <a:pPr algn="l"/>
                      <a:endParaRPr lang="da-DK" sz="1500" dirty="0">
                        <a:latin typeface="Neue Haas Grotesk Text Pro" panose="020B05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071" marR="110071" marT="34290" marB="34290">
                    <a:solidFill>
                      <a:srgbClr val="580D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911616"/>
                  </a:ext>
                </a:extLst>
              </a:tr>
              <a:tr h="3154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da-DK" sz="1400" b="1" dirty="0">
                          <a:latin typeface="Neue Haas Grotesk Text Pro" panose="020B0504020202020204" pitchFamily="34" charset="0"/>
                        </a:rPr>
                        <a:t>Velkommen </a:t>
                      </a:r>
                      <a:br>
                        <a:rPr lang="da-DK" sz="1400" b="1" dirty="0"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dirty="0">
                          <a:latin typeface="Neue Haas Grotesk Text Pro" panose="020B0504020202020204" pitchFamily="34" charset="0"/>
                        </a:rPr>
                        <a:t>V. Malene Brus</a:t>
                      </a:r>
                      <a:endParaRPr lang="da-DK" sz="1200" b="0" i="1" kern="1200" dirty="0">
                        <a:solidFill>
                          <a:schemeClr val="dk1"/>
                        </a:solidFill>
                        <a:latin typeface="Neue Haas Grotesk Text Pro" panose="020B0504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071" marR="110071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289349"/>
                  </a:ext>
                </a:extLst>
              </a:tr>
              <a:tr h="1001342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  <a:tabLst/>
                      </a:pPr>
                      <a:r>
                        <a:rPr lang="da-DK" sz="1400" b="1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Orientering fra YR-teamet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Proces for genfremsendelse af LIS-data/Data fra YR (ved leverandørskift)</a:t>
                      </a:r>
                      <a:b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Claus Osmund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Vejledning til periode for løntilskud</a:t>
                      </a:r>
                      <a:b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Claus Osmund</a:t>
                      </a:r>
                    </a:p>
                    <a:p>
                      <a:pPr marL="171450" marR="0" lvl="0" indent="-17145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a-DK" sz="1200" i="0" kern="1200" dirty="0" err="1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Roadmap</a:t>
                      </a:r>
                      <a: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 for 2024</a:t>
                      </a:r>
                      <a:b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Kirsten L. Jensen</a:t>
                      </a:r>
                    </a:p>
                    <a:p>
                      <a:pPr marL="171450" marR="0" lvl="0" indent="-17145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Kontanthjælpsreformens indflydelse på YR</a:t>
                      </a:r>
                      <a:b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Malene Brus</a:t>
                      </a:r>
                      <a:endParaRPr lang="da-DK" sz="1200" i="0" kern="1200" dirty="0">
                        <a:solidFill>
                          <a:srgbClr val="111111"/>
                        </a:solidFill>
                        <a:highlight>
                          <a:srgbClr val="FFFF00"/>
                        </a:highlight>
                        <a:latin typeface="Neue Haas Grotesk Text Pro" panose="020B0504020202020204" pitchFamily="34" charset="0"/>
                      </a:endParaRPr>
                    </a:p>
                  </a:txBody>
                  <a:tcPr marL="110071" marR="110071" marT="34290" marB="3429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244424"/>
                  </a:ext>
                </a:extLst>
              </a:tr>
              <a:tr h="3361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Deltagere til ny sparringsgruppe</a:t>
                      </a:r>
                      <a:br>
                        <a:rPr lang="da-DK" sz="1400" b="1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Dinna Kias</a:t>
                      </a:r>
                    </a:p>
                  </a:txBody>
                  <a:tcPr marL="110071" marR="110071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179005"/>
                  </a:ext>
                </a:extLst>
              </a:tr>
              <a:tr h="3326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dirty="0">
                          <a:latin typeface="Neue Haas Grotesk Text Pro" panose="020B0504020202020204" pitchFamily="34" charset="0"/>
                        </a:rPr>
                        <a:t>Opsamling på eventuelle spørgsmål fra chatten</a:t>
                      </a:r>
                      <a:br>
                        <a:rPr lang="da-DK" sz="1400" b="0" dirty="0"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dirty="0">
                          <a:latin typeface="Neue Haas Grotesk Text Pro" panose="020B0504020202020204" pitchFamily="34" charset="0"/>
                        </a:rPr>
                        <a:t>V. Pernille M. Bjørnsen</a:t>
                      </a:r>
                    </a:p>
                  </a:txBody>
                  <a:tcPr marL="110071" marR="110071" marT="34290" marB="3429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084079"/>
                  </a:ext>
                </a:extLst>
              </a:tr>
              <a:tr h="310500">
                <a:tc>
                  <a:txBody>
                    <a:bodyPr/>
                    <a:lstStyle/>
                    <a:p>
                      <a:r>
                        <a:rPr lang="da-DK" sz="1400" b="1" dirty="0">
                          <a:latin typeface="Neue Haas Grotesk Text Pro" panose="020B0504020202020204" pitchFamily="34" charset="0"/>
                        </a:rPr>
                        <a:t>Afslutning  </a:t>
                      </a:r>
                      <a:br>
                        <a:rPr lang="da-DK" sz="1400" b="0" dirty="0"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dirty="0">
                          <a:latin typeface="Neue Haas Grotesk Text Pro" panose="020B0504020202020204" pitchFamily="34" charset="0"/>
                        </a:rPr>
                        <a:t>V. Malene Brus</a:t>
                      </a:r>
                    </a:p>
                  </a:txBody>
                  <a:tcPr marL="110071" marR="110071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729938"/>
                  </a:ext>
                </a:extLst>
              </a:tr>
            </a:tbl>
          </a:graphicData>
        </a:graphic>
      </p:graphicFrame>
      <p:sp>
        <p:nvSpPr>
          <p:cNvPr id="2" name="Stjerne: 5 takker 1">
            <a:extLst>
              <a:ext uri="{FF2B5EF4-FFF2-40B4-BE49-F238E27FC236}">
                <a16:creationId xmlns:a16="http://schemas.microsoft.com/office/drawing/2014/main" id="{F646A27C-0240-7FC0-926A-4CFC9507717D}"/>
              </a:ext>
            </a:extLst>
          </p:cNvPr>
          <p:cNvSpPr/>
          <p:nvPr/>
        </p:nvSpPr>
        <p:spPr>
          <a:xfrm>
            <a:off x="216293" y="3676219"/>
            <a:ext cx="291313" cy="307497"/>
          </a:xfrm>
          <a:prstGeom prst="star5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9091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2B1CAE-BA0A-23E8-575B-57EE8D12E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Deltagere til ny sparringsgruppe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FA3E5CD-98C8-5049-1A0B-04E5A48293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628650" indent="-17145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da-DK" sz="1100" dirty="0">
                <a:effectLst/>
                <a:latin typeface="Neue Haas Grotesk Text Pro" panose="020B0504020202020204" pitchFamily="34" charset="0"/>
                <a:ea typeface="Calibri" panose="020F0502020204030204" pitchFamily="34" charset="0"/>
              </a:rPr>
              <a:t>Vi har brug for jeres input, viden og sparring til konkrete opgaver. Derfor har vi besluttet at oprette en sparringsgruppe for Ydelsesrefusion.</a:t>
            </a:r>
          </a:p>
          <a:p>
            <a:pPr marL="628650" indent="-17145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da-DK" sz="1100" dirty="0">
                <a:effectLst/>
                <a:latin typeface="Neue Haas Grotesk Text Pro" panose="020B0504020202020204" pitchFamily="34" charset="0"/>
                <a:ea typeface="Calibri" panose="020F0502020204030204" pitchFamily="34" charset="0"/>
              </a:rPr>
              <a:t>Det kunne være emner som for eksempel brugen af ydelsesrefusion.dk, brugen af YUMU-funktionen eller bogføring ved årsafslutning, der kan blive taget op. Gruppens funktion vil være rådgivende frem for besluttende.</a:t>
            </a:r>
          </a:p>
          <a:p>
            <a:pPr marL="628650" indent="-17145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da-DK" sz="1100" dirty="0">
                <a:effectLst/>
                <a:latin typeface="Neue Haas Grotesk Text Pro" panose="020B0504020202020204" pitchFamily="34" charset="0"/>
                <a:ea typeface="Calibri" panose="020F0502020204030204" pitchFamily="34" charset="0"/>
              </a:rPr>
              <a:t>Forventet tidsforbrug: </a:t>
            </a:r>
            <a:br>
              <a:rPr lang="da-DK" sz="1100" dirty="0">
                <a:effectLst/>
                <a:latin typeface="Neue Haas Grotesk Text Pro" panose="020B0504020202020204" pitchFamily="34" charset="0"/>
                <a:ea typeface="Calibri" panose="020F0502020204030204" pitchFamily="34" charset="0"/>
              </a:rPr>
            </a:br>
            <a:r>
              <a:rPr lang="da-DK" sz="1100" dirty="0">
                <a:effectLst/>
                <a:latin typeface="Neue Haas Grotesk Text Pro" panose="020B0504020202020204" pitchFamily="34" charset="0"/>
                <a:ea typeface="Calibri" panose="020F0502020204030204" pitchFamily="34" charset="0"/>
              </a:rPr>
              <a:t>1-2 timer hver anden måned via Teams.</a:t>
            </a:r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50634C3-37DB-932B-891C-A13F321015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YR søger</a:t>
            </a:r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2F145A09-833B-B320-B402-DFEEDF80C8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6" r="16076"/>
          <a:stretch/>
        </p:blipFill>
        <p:spPr/>
      </p:pic>
    </p:spTree>
    <p:extLst>
      <p:ext uri="{BB962C8B-B14F-4D97-AF65-F5344CB8AC3E}">
        <p14:creationId xmlns:p14="http://schemas.microsoft.com/office/powerpoint/2010/main" val="3371639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56B5B9F6-6B50-4842-97E4-C55BB8B4152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62781544"/>
              </p:ext>
            </p:extLst>
          </p:nvPr>
        </p:nvGraphicFramePr>
        <p:xfrm>
          <a:off x="761392" y="455663"/>
          <a:ext cx="7727895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7895">
                  <a:extLst>
                    <a:ext uri="{9D8B030D-6E8A-4147-A177-3AD203B41FA5}">
                      <a16:colId xmlns:a16="http://schemas.microsoft.com/office/drawing/2014/main" val="3279212189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da-DK" sz="2200" dirty="0">
                          <a:latin typeface="Neue Haas Grotesk Text Pro" panose="020B0504020202020204" pitchFamily="34" charset="0"/>
                        </a:rPr>
                        <a:t>Program</a:t>
                      </a:r>
                    </a:p>
                    <a:p>
                      <a:pPr algn="l"/>
                      <a:endParaRPr lang="da-DK" sz="1500" dirty="0">
                        <a:latin typeface="Neue Haas Grotesk Text Pro" panose="020B05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071" marR="110071" marT="34290" marB="34290">
                    <a:solidFill>
                      <a:srgbClr val="580D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911616"/>
                  </a:ext>
                </a:extLst>
              </a:tr>
              <a:tr h="3154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da-DK" sz="1400" b="1" dirty="0">
                          <a:latin typeface="Neue Haas Grotesk Text Pro" panose="020B0504020202020204" pitchFamily="34" charset="0"/>
                        </a:rPr>
                        <a:t>Velkommen </a:t>
                      </a:r>
                      <a:br>
                        <a:rPr lang="da-DK" sz="1400" b="1" dirty="0"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dirty="0">
                          <a:latin typeface="Neue Haas Grotesk Text Pro" panose="020B0504020202020204" pitchFamily="34" charset="0"/>
                        </a:rPr>
                        <a:t>V. Malene Brus</a:t>
                      </a:r>
                      <a:endParaRPr lang="da-DK" sz="1200" b="0" i="1" kern="1200" dirty="0">
                        <a:solidFill>
                          <a:schemeClr val="dk1"/>
                        </a:solidFill>
                        <a:latin typeface="Neue Haas Grotesk Text Pro" panose="020B0504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071" marR="110071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289349"/>
                  </a:ext>
                </a:extLst>
              </a:tr>
              <a:tr h="1001342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  <a:tabLst/>
                      </a:pPr>
                      <a:r>
                        <a:rPr lang="da-DK" sz="1400" b="1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Orientering fra YR-teamet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Proces for genfremsendelse af LIS-data/Data fra YR (ved leverandørskift)</a:t>
                      </a:r>
                      <a:b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Claus Osmund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Vejledning til periode for løntilskud</a:t>
                      </a:r>
                      <a:b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Claus Osmund</a:t>
                      </a:r>
                    </a:p>
                    <a:p>
                      <a:pPr marL="171450" marR="0" lvl="0" indent="-17145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a-DK" sz="1200" i="0" kern="1200" dirty="0" err="1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Roadmap</a:t>
                      </a:r>
                      <a: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 for 2024</a:t>
                      </a:r>
                      <a:b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Kirsten L. Jensen</a:t>
                      </a:r>
                    </a:p>
                    <a:p>
                      <a:pPr marL="171450" marR="0" lvl="0" indent="-17145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Kontanthjælpsreformens indflydelse på YR</a:t>
                      </a:r>
                      <a:b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Malene Brus</a:t>
                      </a:r>
                      <a:endParaRPr lang="da-DK" sz="1200" i="0" kern="1200" dirty="0">
                        <a:solidFill>
                          <a:srgbClr val="111111"/>
                        </a:solidFill>
                        <a:highlight>
                          <a:srgbClr val="FFFF00"/>
                        </a:highlight>
                        <a:latin typeface="Neue Haas Grotesk Text Pro" panose="020B0504020202020204" pitchFamily="34" charset="0"/>
                      </a:endParaRPr>
                    </a:p>
                  </a:txBody>
                  <a:tcPr marL="110071" marR="110071" marT="34290" marB="3429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244424"/>
                  </a:ext>
                </a:extLst>
              </a:tr>
              <a:tr h="3361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Deltagere til ny sparringsgruppe </a:t>
                      </a:r>
                      <a:br>
                        <a:rPr lang="da-DK" sz="1400" b="1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Dinna Kias</a:t>
                      </a:r>
                    </a:p>
                  </a:txBody>
                  <a:tcPr marL="110071" marR="110071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179005"/>
                  </a:ext>
                </a:extLst>
              </a:tr>
              <a:tr h="3326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dirty="0">
                          <a:latin typeface="Neue Haas Grotesk Text Pro" panose="020B0504020202020204" pitchFamily="34" charset="0"/>
                        </a:rPr>
                        <a:t>Opsamling på eventuelle spørgsmål fra chatten</a:t>
                      </a:r>
                      <a:br>
                        <a:rPr lang="da-DK" sz="1400" b="0" dirty="0"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dirty="0">
                          <a:latin typeface="Neue Haas Grotesk Text Pro" panose="020B0504020202020204" pitchFamily="34" charset="0"/>
                        </a:rPr>
                        <a:t>V. Pernille M. Bjørnsen</a:t>
                      </a:r>
                    </a:p>
                  </a:txBody>
                  <a:tcPr marL="110071" marR="110071" marT="34290" marB="3429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084079"/>
                  </a:ext>
                </a:extLst>
              </a:tr>
              <a:tr h="310500">
                <a:tc>
                  <a:txBody>
                    <a:bodyPr/>
                    <a:lstStyle/>
                    <a:p>
                      <a:r>
                        <a:rPr lang="da-DK" sz="1400" b="1" dirty="0">
                          <a:latin typeface="Neue Haas Grotesk Text Pro" panose="020B0504020202020204" pitchFamily="34" charset="0"/>
                        </a:rPr>
                        <a:t>Afslutning  </a:t>
                      </a:r>
                      <a:br>
                        <a:rPr lang="da-DK" sz="1400" b="0" dirty="0"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dirty="0">
                          <a:latin typeface="Neue Haas Grotesk Text Pro" panose="020B0504020202020204" pitchFamily="34" charset="0"/>
                        </a:rPr>
                        <a:t>V. Malene Brus</a:t>
                      </a:r>
                    </a:p>
                  </a:txBody>
                  <a:tcPr marL="110071" marR="110071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729938"/>
                  </a:ext>
                </a:extLst>
              </a:tr>
            </a:tbl>
          </a:graphicData>
        </a:graphic>
      </p:graphicFrame>
      <p:sp>
        <p:nvSpPr>
          <p:cNvPr id="2" name="Stjerne: 5 takker 1">
            <a:extLst>
              <a:ext uri="{FF2B5EF4-FFF2-40B4-BE49-F238E27FC236}">
                <a16:creationId xmlns:a16="http://schemas.microsoft.com/office/drawing/2014/main" id="{F646A27C-0240-7FC0-926A-4CFC9507717D}"/>
              </a:ext>
            </a:extLst>
          </p:cNvPr>
          <p:cNvSpPr/>
          <p:nvPr/>
        </p:nvSpPr>
        <p:spPr>
          <a:xfrm>
            <a:off x="198594" y="4124568"/>
            <a:ext cx="291313" cy="307497"/>
          </a:xfrm>
          <a:prstGeom prst="star5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3752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56B5B9F6-6B50-4842-97E4-C55BB8B4152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70554814"/>
              </p:ext>
            </p:extLst>
          </p:nvPr>
        </p:nvGraphicFramePr>
        <p:xfrm>
          <a:off x="799492" y="455663"/>
          <a:ext cx="7727895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7895">
                  <a:extLst>
                    <a:ext uri="{9D8B030D-6E8A-4147-A177-3AD203B41FA5}">
                      <a16:colId xmlns:a16="http://schemas.microsoft.com/office/drawing/2014/main" val="3279212189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da-DK" sz="2200" dirty="0">
                          <a:latin typeface="Neue Haas Grotesk Text Pro" panose="020B0504020202020204" pitchFamily="34" charset="0"/>
                        </a:rPr>
                        <a:t>Program</a:t>
                      </a:r>
                    </a:p>
                    <a:p>
                      <a:pPr algn="l"/>
                      <a:endParaRPr lang="da-DK" sz="1500" dirty="0">
                        <a:latin typeface="Neue Haas Grotesk Text Pro" panose="020B05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071" marR="110071" marT="34290" marB="34290">
                    <a:solidFill>
                      <a:srgbClr val="580D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911616"/>
                  </a:ext>
                </a:extLst>
              </a:tr>
              <a:tr h="3154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da-DK" sz="1400" b="1" dirty="0">
                          <a:latin typeface="Neue Haas Grotesk Text Pro" panose="020B0504020202020204" pitchFamily="34" charset="0"/>
                        </a:rPr>
                        <a:t>Velkommen </a:t>
                      </a:r>
                      <a:br>
                        <a:rPr lang="da-DK" sz="1400" b="1" dirty="0"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dirty="0">
                          <a:latin typeface="Neue Haas Grotesk Text Pro" panose="020B0504020202020204" pitchFamily="34" charset="0"/>
                        </a:rPr>
                        <a:t>V. Malene Brus</a:t>
                      </a:r>
                      <a:endParaRPr lang="da-DK" sz="1200" b="0" i="1" kern="1200" dirty="0">
                        <a:solidFill>
                          <a:schemeClr val="dk1"/>
                        </a:solidFill>
                        <a:latin typeface="Neue Haas Grotesk Text Pro" panose="020B0504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071" marR="110071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289349"/>
                  </a:ext>
                </a:extLst>
              </a:tr>
              <a:tr h="1001342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  <a:tabLst/>
                      </a:pPr>
                      <a:r>
                        <a:rPr lang="da-DK" sz="1400" b="1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Orientering fra YR-teamet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Proces for genfremsendelse af LIS-data/Data fra YR (ved leverandørskift)</a:t>
                      </a:r>
                      <a:b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Claus Osmund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Vejledning til periode for løntilskud</a:t>
                      </a:r>
                      <a:b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Claus Osmund</a:t>
                      </a:r>
                    </a:p>
                    <a:p>
                      <a:pPr marL="171450" marR="0" lvl="0" indent="-17145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a-DK" sz="1200" i="0" kern="1200" dirty="0" err="1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Roadmap</a:t>
                      </a:r>
                      <a: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 for 2024</a:t>
                      </a:r>
                      <a:b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Kirsten L. Jensen</a:t>
                      </a:r>
                    </a:p>
                    <a:p>
                      <a:pPr marL="171450" marR="0" lvl="0" indent="-17145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Kontanthjælpsreformens indflydelse på YR</a:t>
                      </a:r>
                      <a:b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Malene Brus</a:t>
                      </a:r>
                      <a:endParaRPr lang="da-DK" sz="1200" i="0" kern="1200" dirty="0">
                        <a:solidFill>
                          <a:srgbClr val="111111"/>
                        </a:solidFill>
                        <a:highlight>
                          <a:srgbClr val="FFFF00"/>
                        </a:highlight>
                        <a:latin typeface="Neue Haas Grotesk Text Pro" panose="020B0504020202020204" pitchFamily="34" charset="0"/>
                      </a:endParaRPr>
                    </a:p>
                  </a:txBody>
                  <a:tcPr marL="110071" marR="110071" marT="34290" marB="3429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244424"/>
                  </a:ext>
                </a:extLst>
              </a:tr>
              <a:tr h="3361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Deltagere til ny sparringsgruppe</a:t>
                      </a:r>
                      <a:br>
                        <a:rPr lang="da-DK" sz="1400" b="1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Dinna Kias</a:t>
                      </a:r>
                    </a:p>
                  </a:txBody>
                  <a:tcPr marL="110071" marR="110071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179005"/>
                  </a:ext>
                </a:extLst>
              </a:tr>
              <a:tr h="3326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dirty="0">
                          <a:latin typeface="Neue Haas Grotesk Text Pro" panose="020B0504020202020204" pitchFamily="34" charset="0"/>
                        </a:rPr>
                        <a:t>Opsamling på eventuelle spørgsmål fra chatten</a:t>
                      </a:r>
                      <a:br>
                        <a:rPr lang="da-DK" sz="1400" b="0" dirty="0"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dirty="0">
                          <a:latin typeface="Neue Haas Grotesk Text Pro" panose="020B0504020202020204" pitchFamily="34" charset="0"/>
                        </a:rPr>
                        <a:t>V. Pernille M. Bjørnsen</a:t>
                      </a:r>
                      <a:endParaRPr lang="da-DK" sz="1200" b="0" dirty="0">
                        <a:highlight>
                          <a:srgbClr val="FFFF00"/>
                        </a:highlight>
                        <a:latin typeface="Neue Haas Grotesk Text Pro" panose="020B0504020202020204" pitchFamily="34" charset="0"/>
                      </a:endParaRPr>
                    </a:p>
                  </a:txBody>
                  <a:tcPr marL="110071" marR="110071" marT="34290" marB="3429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084079"/>
                  </a:ext>
                </a:extLst>
              </a:tr>
              <a:tr h="310500">
                <a:tc>
                  <a:txBody>
                    <a:bodyPr/>
                    <a:lstStyle/>
                    <a:p>
                      <a:r>
                        <a:rPr lang="da-DK" sz="1400" b="1" dirty="0">
                          <a:latin typeface="Neue Haas Grotesk Text Pro" panose="020B0504020202020204" pitchFamily="34" charset="0"/>
                        </a:rPr>
                        <a:t>Afslutning  </a:t>
                      </a:r>
                      <a:br>
                        <a:rPr lang="da-DK" sz="1400" b="0" dirty="0"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dirty="0">
                          <a:latin typeface="Neue Haas Grotesk Text Pro" panose="020B0504020202020204" pitchFamily="34" charset="0"/>
                        </a:rPr>
                        <a:t>V. Malene Brus</a:t>
                      </a:r>
                    </a:p>
                  </a:txBody>
                  <a:tcPr marL="110071" marR="110071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729938"/>
                  </a:ext>
                </a:extLst>
              </a:tr>
            </a:tbl>
          </a:graphicData>
        </a:graphic>
      </p:graphicFrame>
      <p:sp>
        <p:nvSpPr>
          <p:cNvPr id="2" name="Stjerne: 5 takker 1">
            <a:extLst>
              <a:ext uri="{FF2B5EF4-FFF2-40B4-BE49-F238E27FC236}">
                <a16:creationId xmlns:a16="http://schemas.microsoft.com/office/drawing/2014/main" id="{F646A27C-0240-7FC0-926A-4CFC9507717D}"/>
              </a:ext>
            </a:extLst>
          </p:cNvPr>
          <p:cNvSpPr/>
          <p:nvPr/>
        </p:nvSpPr>
        <p:spPr>
          <a:xfrm>
            <a:off x="515799" y="4596517"/>
            <a:ext cx="291313" cy="307497"/>
          </a:xfrm>
          <a:prstGeom prst="star5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7705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60C60E-712A-4FB8-B0EE-1B24DEAB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077" y="423003"/>
            <a:ext cx="3527427" cy="647973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da-DK" dirty="0"/>
              <a:t>Opsamling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4271023D-9E28-E07C-1739-F4A384C853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0077" y="1363383"/>
            <a:ext cx="3527426" cy="3168650"/>
          </a:xfrm>
        </p:spPr>
        <p:txBody>
          <a:bodyPr/>
          <a:lstStyle/>
          <a:p>
            <a:r>
              <a:rPr lang="da-DK" sz="1100" dirty="0"/>
              <a:t>Link til evaluering finder du hér:</a:t>
            </a:r>
          </a:p>
          <a:p>
            <a:endParaRPr lang="da-DK" sz="1200" dirty="0"/>
          </a:p>
          <a:p>
            <a:r>
              <a:rPr lang="da-DK" sz="1100" dirty="0">
                <a:solidFill>
                  <a:srgbClr val="69696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Evaluering af</a:t>
            </a:r>
            <a:r>
              <a:rPr lang="da-DK" sz="11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webinar 25/4</a:t>
            </a:r>
            <a:endParaRPr lang="da-DK" sz="1100" dirty="0"/>
          </a:p>
          <a:p>
            <a:endParaRPr lang="da-DK" sz="1200" dirty="0"/>
          </a:p>
          <a:p>
            <a:r>
              <a:rPr lang="da-DK" sz="1100" dirty="0"/>
              <a:t>- eller scan og åbn via denne QR kode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48E4B7C-AFEA-E1C2-CA00-D56C0D4AF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3" b="5853"/>
          <a:stretch/>
        </p:blipFill>
        <p:spPr>
          <a:xfrm>
            <a:off x="3670086" y="1070976"/>
            <a:ext cx="4883196" cy="3233987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9EA908F8-D1BF-C654-DA7E-D610D58B78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94" b="-1"/>
          <a:stretch/>
        </p:blipFill>
        <p:spPr>
          <a:xfrm>
            <a:off x="955188" y="3098800"/>
            <a:ext cx="1282766" cy="129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93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dsholder til billede 10">
            <a:extLst>
              <a:ext uri="{FF2B5EF4-FFF2-40B4-BE49-F238E27FC236}">
                <a16:creationId xmlns:a16="http://schemas.microsoft.com/office/drawing/2014/main" id="{4C0491FE-CFA3-817B-FF62-85AC0A59B9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5" r="275"/>
          <a:stretch/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569F9A6-4502-03E1-2EC9-6211E0498A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88482" y="2124338"/>
            <a:ext cx="2298849" cy="144413"/>
          </a:xfrm>
        </p:spPr>
        <p:txBody>
          <a:bodyPr/>
          <a:lstStyle/>
          <a:p>
            <a:r>
              <a:rPr lang="da-DK" sz="1100" dirty="0"/>
              <a:t>Sluk venligst din mikrofon</a:t>
            </a:r>
          </a:p>
        </p:txBody>
      </p:sp>
      <p:sp>
        <p:nvSpPr>
          <p:cNvPr id="127" name="Pladsholder til tekst 126">
            <a:extLst>
              <a:ext uri="{FF2B5EF4-FFF2-40B4-BE49-F238E27FC236}">
                <a16:creationId xmlns:a16="http://schemas.microsoft.com/office/drawing/2014/main" id="{EC50CD94-521B-7235-8DF5-A040F6B48C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1" name="Pladsholder til billede 30">
            <a:extLst>
              <a:ext uri="{FF2B5EF4-FFF2-40B4-BE49-F238E27FC236}">
                <a16:creationId xmlns:a16="http://schemas.microsoft.com/office/drawing/2014/main" id="{6E5D9EB9-60A2-A054-E4DA-5DC0005B3B29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55547" y="2876894"/>
            <a:ext cx="288000" cy="288000"/>
          </a:xfrm>
        </p:spPr>
      </p:pic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E15B7717-0A72-13C4-7EC3-6DD8F558BCB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500176" y="2925446"/>
            <a:ext cx="2446984" cy="144413"/>
          </a:xfrm>
        </p:spPr>
        <p:txBody>
          <a:bodyPr/>
          <a:lstStyle/>
          <a:p>
            <a:r>
              <a:rPr lang="da-DK" sz="1100" dirty="0"/>
              <a:t>Stil spørgsmål undervejs i chatten</a:t>
            </a:r>
          </a:p>
        </p:txBody>
      </p:sp>
      <p:pic>
        <p:nvPicPr>
          <p:cNvPr id="41" name="Pladsholder til billede 40">
            <a:extLst>
              <a:ext uri="{FF2B5EF4-FFF2-40B4-BE49-F238E27FC236}">
                <a16:creationId xmlns:a16="http://schemas.microsoft.com/office/drawing/2014/main" id="{29932AC2-8B69-39D9-7A8C-A8BEE41FBF3B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63639" y="3738086"/>
            <a:ext cx="288000" cy="288000"/>
          </a:xfrm>
        </p:spPr>
      </p:pic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122D3C0A-92CA-B827-7203-AD095EB2D6E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508268" y="3794730"/>
            <a:ext cx="1620000" cy="144413"/>
          </a:xfrm>
        </p:spPr>
        <p:txBody>
          <a:bodyPr/>
          <a:lstStyle/>
          <a:p>
            <a:r>
              <a:rPr lang="da-DK" sz="1100" dirty="0"/>
              <a:t>Mødet optages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E64B43-716B-3885-E9B6-E4BBBAA60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Praktisk information</a:t>
            </a:r>
          </a:p>
        </p:txBody>
      </p:sp>
      <p:pic>
        <p:nvPicPr>
          <p:cNvPr id="33" name="Billede 32">
            <a:extLst>
              <a:ext uri="{FF2B5EF4-FFF2-40B4-BE49-F238E27FC236}">
                <a16:creationId xmlns:a16="http://schemas.microsoft.com/office/drawing/2014/main" id="{987D5FA5-D66F-9254-064A-A728D354C3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" b="1762"/>
          <a:stretch/>
        </p:blipFill>
        <p:spPr>
          <a:xfrm>
            <a:off x="4215951" y="1280234"/>
            <a:ext cx="4410159" cy="319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28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56B5B9F6-6B50-4842-97E4-C55BB8B4152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72075315"/>
              </p:ext>
            </p:extLst>
          </p:nvPr>
        </p:nvGraphicFramePr>
        <p:xfrm>
          <a:off x="708052" y="455663"/>
          <a:ext cx="7727895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7895">
                  <a:extLst>
                    <a:ext uri="{9D8B030D-6E8A-4147-A177-3AD203B41FA5}">
                      <a16:colId xmlns:a16="http://schemas.microsoft.com/office/drawing/2014/main" val="3279212189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da-DK" sz="2200" dirty="0">
                          <a:latin typeface="Neue Haas Grotesk Text Pro" panose="020B0504020202020204" pitchFamily="34" charset="0"/>
                        </a:rPr>
                        <a:t>Program</a:t>
                      </a:r>
                    </a:p>
                    <a:p>
                      <a:pPr algn="l"/>
                      <a:endParaRPr lang="da-DK" sz="1500" dirty="0">
                        <a:latin typeface="Neue Haas Grotesk Text Pro" panose="020B05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071" marR="110071" marT="34290" marB="34290">
                    <a:solidFill>
                      <a:srgbClr val="580D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911616"/>
                  </a:ext>
                </a:extLst>
              </a:tr>
              <a:tr h="3154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da-DK" sz="1400" b="1" dirty="0">
                          <a:latin typeface="Neue Haas Grotesk Text Pro" panose="020B0504020202020204" pitchFamily="34" charset="0"/>
                        </a:rPr>
                        <a:t>Velkommen </a:t>
                      </a:r>
                      <a:br>
                        <a:rPr lang="da-DK" sz="1400" b="1" dirty="0"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dirty="0">
                          <a:latin typeface="Neue Haas Grotesk Text Pro" panose="020B0504020202020204" pitchFamily="34" charset="0"/>
                        </a:rPr>
                        <a:t>V. Malene Brus</a:t>
                      </a:r>
                      <a:endParaRPr lang="da-DK" sz="1200" b="0" i="1" kern="1200" dirty="0">
                        <a:solidFill>
                          <a:schemeClr val="dk1"/>
                        </a:solidFill>
                        <a:latin typeface="Neue Haas Grotesk Text Pro" panose="020B0504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071" marR="110071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289349"/>
                  </a:ext>
                </a:extLst>
              </a:tr>
              <a:tr h="1001342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  <a:tabLst/>
                      </a:pPr>
                      <a:r>
                        <a:rPr lang="da-DK" sz="1400" b="1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Orientering fra YR-teamet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Proces for genfremsendelse af LIS-data/Data fra YR (ved leverandørskift)</a:t>
                      </a:r>
                      <a:b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Claus Osmund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Vejledning til periode for løntilskud</a:t>
                      </a:r>
                      <a:b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Claus Osmund</a:t>
                      </a:r>
                    </a:p>
                    <a:p>
                      <a:pPr marL="171450" marR="0" lvl="0" indent="-17145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a-DK" sz="1200" i="0" kern="1200" dirty="0" err="1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Roadmap</a:t>
                      </a:r>
                      <a: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 for 2024</a:t>
                      </a:r>
                      <a:b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Kirsten L. Jensen</a:t>
                      </a:r>
                    </a:p>
                    <a:p>
                      <a:pPr marL="171450" marR="0" lvl="0" indent="-17145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Kontanthjælpsreformens indflydelse på YR</a:t>
                      </a:r>
                      <a:b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Malene Brus</a:t>
                      </a:r>
                      <a:endParaRPr lang="da-DK" sz="1200" i="0" kern="1200" dirty="0">
                        <a:solidFill>
                          <a:srgbClr val="111111"/>
                        </a:solidFill>
                        <a:highlight>
                          <a:srgbClr val="FFFF00"/>
                        </a:highlight>
                        <a:latin typeface="Neue Haas Grotesk Text Pro" panose="020B0504020202020204" pitchFamily="34" charset="0"/>
                      </a:endParaRPr>
                    </a:p>
                  </a:txBody>
                  <a:tcPr marL="110071" marR="110071" marT="34290" marB="3429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244424"/>
                  </a:ext>
                </a:extLst>
              </a:tr>
              <a:tr h="3361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Deltagere til ny sparringsgruppe</a:t>
                      </a:r>
                      <a:br>
                        <a:rPr lang="da-DK" sz="1400" b="1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Dinna Kias</a:t>
                      </a:r>
                    </a:p>
                  </a:txBody>
                  <a:tcPr marL="110071" marR="110071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179005"/>
                  </a:ext>
                </a:extLst>
              </a:tr>
              <a:tr h="3326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dirty="0">
                          <a:latin typeface="Neue Haas Grotesk Text Pro" panose="020B0504020202020204" pitchFamily="34" charset="0"/>
                        </a:rPr>
                        <a:t>Opsamling på eventuelle spørgsmål fra chatten</a:t>
                      </a:r>
                      <a:br>
                        <a:rPr lang="da-DK" sz="1400" b="0" dirty="0"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dirty="0">
                          <a:latin typeface="Neue Haas Grotesk Text Pro" panose="020B0504020202020204" pitchFamily="34" charset="0"/>
                        </a:rPr>
                        <a:t>V. Pernille M. Bjørnsen</a:t>
                      </a:r>
                    </a:p>
                  </a:txBody>
                  <a:tcPr marL="110071" marR="110071" marT="34290" marB="3429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084079"/>
                  </a:ext>
                </a:extLst>
              </a:tr>
              <a:tr h="310500">
                <a:tc>
                  <a:txBody>
                    <a:bodyPr/>
                    <a:lstStyle/>
                    <a:p>
                      <a:r>
                        <a:rPr lang="da-DK" sz="1400" b="1" dirty="0">
                          <a:latin typeface="Neue Haas Grotesk Text Pro" panose="020B0504020202020204" pitchFamily="34" charset="0"/>
                        </a:rPr>
                        <a:t>Afslutning  </a:t>
                      </a:r>
                      <a:br>
                        <a:rPr lang="da-DK" sz="1400" b="0" dirty="0"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dirty="0">
                          <a:latin typeface="Neue Haas Grotesk Text Pro" panose="020B0504020202020204" pitchFamily="34" charset="0"/>
                        </a:rPr>
                        <a:t>V. Malene Brus</a:t>
                      </a:r>
                    </a:p>
                  </a:txBody>
                  <a:tcPr marL="110071" marR="110071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729938"/>
                  </a:ext>
                </a:extLst>
              </a:tr>
            </a:tbl>
          </a:graphicData>
        </a:graphic>
      </p:graphicFrame>
      <p:sp>
        <p:nvSpPr>
          <p:cNvPr id="2" name="Stjerne: 5 takker 1">
            <a:extLst>
              <a:ext uri="{FF2B5EF4-FFF2-40B4-BE49-F238E27FC236}">
                <a16:creationId xmlns:a16="http://schemas.microsoft.com/office/drawing/2014/main" id="{F646A27C-0240-7FC0-926A-4CFC9507717D}"/>
              </a:ext>
            </a:extLst>
          </p:cNvPr>
          <p:cNvSpPr/>
          <p:nvPr/>
        </p:nvSpPr>
        <p:spPr>
          <a:xfrm>
            <a:off x="192695" y="1150218"/>
            <a:ext cx="291313" cy="307497"/>
          </a:xfrm>
          <a:prstGeom prst="star5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3994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B33331-D856-151E-BAF3-27C664CF8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6" r="19396"/>
          <a:stretch/>
        </p:blipFill>
        <p:spPr>
          <a:xfrm>
            <a:off x="820164" y="3174419"/>
            <a:ext cx="1239797" cy="1350000"/>
          </a:xfrm>
          <a:prstGeom prst="ellipse">
            <a:avLst/>
          </a:prstGeom>
          <a:ln w="28575" cap="rnd">
            <a:solidFill>
              <a:schemeClr val="accent6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F5B194A5-30EF-4378-82B6-82622A1C148F}"/>
              </a:ext>
            </a:extLst>
          </p:cNvPr>
          <p:cNvSpPr txBox="1"/>
          <p:nvPr/>
        </p:nvSpPr>
        <p:spPr>
          <a:xfrm>
            <a:off x="2738955" y="2571748"/>
            <a:ext cx="13099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1100" dirty="0">
                <a:latin typeface="Neue Haas Grotesk Text Pro" panose="020B0504020202020204" pitchFamily="34" charset="0"/>
              </a:rPr>
              <a:t>Kirsten L. Jensen</a:t>
            </a:r>
          </a:p>
          <a:p>
            <a:pPr algn="ctr"/>
            <a:r>
              <a:rPr lang="da-DK" sz="1100" dirty="0">
                <a:latin typeface="Neue Haas Grotesk Text Pro" panose="020B0504020202020204" pitchFamily="34" charset="0"/>
              </a:rPr>
              <a:t>Product </a:t>
            </a:r>
            <a:r>
              <a:rPr lang="da-DK" sz="1100" dirty="0" err="1">
                <a:latin typeface="Neue Haas Grotesk Text Pro" panose="020B0504020202020204" pitchFamily="34" charset="0"/>
              </a:rPr>
              <a:t>Owner</a:t>
            </a:r>
            <a:endParaRPr lang="da-DK" sz="1100" dirty="0">
              <a:latin typeface="Neue Haas Grotesk Text Pro" panose="020B0504020202020204" pitchFamily="34" charset="0"/>
            </a:endParaRP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4CD1762E-2992-48A9-8564-2B928EAEE39F}"/>
              </a:ext>
            </a:extLst>
          </p:cNvPr>
          <p:cNvSpPr txBox="1"/>
          <p:nvPr/>
        </p:nvSpPr>
        <p:spPr>
          <a:xfrm>
            <a:off x="4866945" y="2571750"/>
            <a:ext cx="11849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1100" dirty="0">
                <a:latin typeface="Neue Haas Grotesk Text Pro" panose="020B0504020202020204" pitchFamily="34" charset="0"/>
              </a:rPr>
              <a:t>Claus Osmund </a:t>
            </a:r>
            <a:br>
              <a:rPr lang="da-DK" sz="1100" dirty="0">
                <a:latin typeface="Neue Haas Grotesk Text Pro" panose="020B0504020202020204" pitchFamily="34" charset="0"/>
              </a:rPr>
            </a:br>
            <a:r>
              <a:rPr lang="da-DK" sz="1100" dirty="0">
                <a:latin typeface="Neue Haas Grotesk Text Pro" panose="020B0504020202020204" pitchFamily="34" charset="0"/>
              </a:rPr>
              <a:t>IT-konsulent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DB990825-462D-4C9F-A528-DFFA1041C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47" y="691802"/>
            <a:ext cx="8406879" cy="631229"/>
          </a:xfrm>
        </p:spPr>
        <p:txBody>
          <a:bodyPr>
            <a:normAutofit/>
          </a:bodyPr>
          <a:lstStyle/>
          <a:p>
            <a:r>
              <a:rPr lang="da-DK" dirty="0" err="1"/>
              <a:t>KOMBITs</a:t>
            </a:r>
            <a:r>
              <a:rPr lang="da-DK" dirty="0"/>
              <a:t> YR-team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BCCCC789-D5F9-4118-B411-F639E358D33C}"/>
              </a:ext>
            </a:extLst>
          </p:cNvPr>
          <p:cNvSpPr txBox="1"/>
          <p:nvPr/>
        </p:nvSpPr>
        <p:spPr>
          <a:xfrm>
            <a:off x="6105412" y="2571749"/>
            <a:ext cx="27417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100" dirty="0">
                <a:latin typeface="Neue Haas Grotesk Text Pro" panose="020B0504020202020204" pitchFamily="34" charset="0"/>
              </a:rPr>
              <a:t>Dinna Kias</a:t>
            </a:r>
          </a:p>
          <a:p>
            <a:pPr algn="ctr"/>
            <a:r>
              <a:rPr lang="da-DK" sz="1100" dirty="0">
                <a:latin typeface="Neue Haas Grotesk Text Pro" panose="020B0504020202020204" pitchFamily="34" charset="0"/>
              </a:rPr>
              <a:t>IT-konsulent</a:t>
            </a:r>
            <a:endParaRPr lang="da-DK" sz="1100" dirty="0">
              <a:highlight>
                <a:srgbClr val="FFFF00"/>
              </a:highlight>
              <a:latin typeface="Neue Haas Grotesk Text Pro" panose="020B0504020202020204" pitchFamily="34" charset="0"/>
            </a:endParaRPr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16F54C16-AD66-F88A-F9F7-203359CE6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r="4082"/>
          <a:stretch/>
        </p:blipFill>
        <p:spPr>
          <a:xfrm>
            <a:off x="4799619" y="1099653"/>
            <a:ext cx="1239796" cy="1350000"/>
          </a:xfrm>
          <a:prstGeom prst="ellipse">
            <a:avLst/>
          </a:prstGeom>
          <a:ln w="28575" cap="rnd">
            <a:solidFill>
              <a:schemeClr val="accent6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kstfelt 3">
            <a:extLst>
              <a:ext uri="{FF2B5EF4-FFF2-40B4-BE49-F238E27FC236}">
                <a16:creationId xmlns:a16="http://schemas.microsoft.com/office/drawing/2014/main" id="{583B6C1B-E205-2614-2266-C61B72E711A1}"/>
              </a:ext>
            </a:extLst>
          </p:cNvPr>
          <p:cNvSpPr txBox="1"/>
          <p:nvPr/>
        </p:nvSpPr>
        <p:spPr>
          <a:xfrm>
            <a:off x="754257" y="4524419"/>
            <a:ext cx="14782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1100" dirty="0">
                <a:latin typeface="Neue Haas Grotesk Text Pro" panose="020B0504020202020204" pitchFamily="34" charset="0"/>
              </a:rPr>
              <a:t>Pernille M. Bjørnsen</a:t>
            </a:r>
          </a:p>
          <a:p>
            <a:pPr algn="ctr"/>
            <a:r>
              <a:rPr lang="da-DK" sz="1100" dirty="0">
                <a:latin typeface="Neue Haas Grotesk Text Pro" panose="020B0504020202020204" pitchFamily="34" charset="0"/>
              </a:rPr>
              <a:t>Kommunikation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4F155D5-CB40-9C55-C185-437C43B9A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" r="6115"/>
          <a:stretch/>
        </p:blipFill>
        <p:spPr bwMode="auto">
          <a:xfrm>
            <a:off x="2755942" y="1068376"/>
            <a:ext cx="1239796" cy="1412555"/>
          </a:xfrm>
          <a:prstGeom prst="ellipse">
            <a:avLst/>
          </a:prstGeom>
          <a:ln w="28575" cap="rnd">
            <a:solidFill>
              <a:schemeClr val="accent6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AAE050A-3838-AFEA-F727-40985A6609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r="4082"/>
          <a:stretch>
            <a:fillRect/>
          </a:stretch>
        </p:blipFill>
        <p:spPr bwMode="auto">
          <a:xfrm>
            <a:off x="6893304" y="1126912"/>
            <a:ext cx="1239520" cy="1349375"/>
          </a:xfrm>
          <a:prstGeom prst="ellipse">
            <a:avLst/>
          </a:prstGeom>
          <a:ln w="28575" cap="rnd">
            <a:solidFill>
              <a:schemeClr val="accent6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0CBCF12C-E86F-A244-9702-D5B32C7C7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" r="6115"/>
          <a:stretch/>
        </p:blipFill>
        <p:spPr bwMode="auto">
          <a:xfrm>
            <a:off x="803511" y="1068376"/>
            <a:ext cx="1239796" cy="1412555"/>
          </a:xfrm>
          <a:prstGeom prst="ellipse">
            <a:avLst/>
          </a:prstGeom>
          <a:ln w="28575" cap="rnd">
            <a:solidFill>
              <a:schemeClr val="accent6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50F5D0E5-3A70-C69B-D623-D2AAB9A687D0}"/>
              </a:ext>
            </a:extLst>
          </p:cNvPr>
          <p:cNvSpPr txBox="1"/>
          <p:nvPr/>
        </p:nvSpPr>
        <p:spPr>
          <a:xfrm>
            <a:off x="877987" y="2571749"/>
            <a:ext cx="10342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1100" dirty="0">
                <a:latin typeface="Neue Haas Grotesk Text Pro" panose="020B0504020202020204" pitchFamily="34" charset="0"/>
              </a:rPr>
              <a:t>Malene Brus</a:t>
            </a:r>
          </a:p>
          <a:p>
            <a:pPr algn="ctr"/>
            <a:r>
              <a:rPr lang="da-DK" sz="1100" dirty="0">
                <a:latin typeface="Neue Haas Grotesk Text Pro" panose="020B0504020202020204" pitchFamily="34" charset="0"/>
              </a:rPr>
              <a:t>Produktleder</a:t>
            </a:r>
          </a:p>
        </p:txBody>
      </p:sp>
    </p:spTree>
    <p:extLst>
      <p:ext uri="{BB962C8B-B14F-4D97-AF65-F5344CB8AC3E}">
        <p14:creationId xmlns:p14="http://schemas.microsoft.com/office/powerpoint/2010/main" val="843313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56B5B9F6-6B50-4842-97E4-C55BB8B4152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14402630"/>
              </p:ext>
            </p:extLst>
          </p:nvPr>
        </p:nvGraphicFramePr>
        <p:xfrm>
          <a:off x="708052" y="455663"/>
          <a:ext cx="7727895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7895">
                  <a:extLst>
                    <a:ext uri="{9D8B030D-6E8A-4147-A177-3AD203B41FA5}">
                      <a16:colId xmlns:a16="http://schemas.microsoft.com/office/drawing/2014/main" val="3279212189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da-DK" sz="2200" dirty="0">
                          <a:latin typeface="Neue Haas Grotesk Text Pro" panose="020B0504020202020204" pitchFamily="34" charset="0"/>
                        </a:rPr>
                        <a:t>Program</a:t>
                      </a:r>
                    </a:p>
                    <a:p>
                      <a:pPr algn="l"/>
                      <a:endParaRPr lang="da-DK" sz="1500" dirty="0">
                        <a:latin typeface="Neue Haas Grotesk Text Pro" panose="020B05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071" marR="110071" marT="34290" marB="34290">
                    <a:solidFill>
                      <a:srgbClr val="580D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911616"/>
                  </a:ext>
                </a:extLst>
              </a:tr>
              <a:tr h="3154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da-DK" sz="1400" b="1" dirty="0">
                          <a:latin typeface="Neue Haas Grotesk Text Pro" panose="020B0504020202020204" pitchFamily="34" charset="0"/>
                        </a:rPr>
                        <a:t>Velkommen </a:t>
                      </a:r>
                      <a:br>
                        <a:rPr lang="da-DK" sz="1400" b="1" dirty="0"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dirty="0">
                          <a:latin typeface="Neue Haas Grotesk Text Pro" panose="020B0504020202020204" pitchFamily="34" charset="0"/>
                        </a:rPr>
                        <a:t>V. Malene Brus</a:t>
                      </a:r>
                      <a:endParaRPr lang="da-DK" sz="1200" b="0" i="1" kern="1200" dirty="0">
                        <a:solidFill>
                          <a:schemeClr val="dk1"/>
                        </a:solidFill>
                        <a:latin typeface="Neue Haas Grotesk Text Pro" panose="020B0504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071" marR="110071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289349"/>
                  </a:ext>
                </a:extLst>
              </a:tr>
              <a:tr h="1001342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  <a:tabLst/>
                      </a:pPr>
                      <a:r>
                        <a:rPr lang="da-DK" sz="1400" b="1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Orientering fra YR-teamet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Proces for genfremsendelse af LIS-data/Data fra YR (ved leverandørskift)</a:t>
                      </a:r>
                      <a:b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Claus Osmund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Vejledning til periode for løntilskud</a:t>
                      </a:r>
                      <a:b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Claus Osmund</a:t>
                      </a:r>
                    </a:p>
                    <a:p>
                      <a:pPr marL="171450" marR="0" lvl="0" indent="-17145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a-DK" sz="1200" i="0" kern="1200" dirty="0" err="1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Roadmap</a:t>
                      </a:r>
                      <a: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 for 2024</a:t>
                      </a:r>
                      <a:b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Kirsten L. Jensen</a:t>
                      </a:r>
                    </a:p>
                    <a:p>
                      <a:pPr marL="171450" marR="0" lvl="0" indent="-17145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Kontanthjælpsreformens indflydelse på YR</a:t>
                      </a:r>
                      <a:b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Malene Brus</a:t>
                      </a:r>
                      <a:endParaRPr lang="da-DK" sz="1200" i="0" kern="1200" dirty="0">
                        <a:solidFill>
                          <a:srgbClr val="111111"/>
                        </a:solidFill>
                        <a:highlight>
                          <a:srgbClr val="FFFF00"/>
                        </a:highlight>
                        <a:latin typeface="Neue Haas Grotesk Text Pro" panose="020B0504020202020204" pitchFamily="34" charset="0"/>
                      </a:endParaRPr>
                    </a:p>
                  </a:txBody>
                  <a:tcPr marL="110071" marR="110071" marT="34290" marB="3429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244424"/>
                  </a:ext>
                </a:extLst>
              </a:tr>
              <a:tr h="3361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Deltagere til ny sparringsgruppe</a:t>
                      </a:r>
                      <a:br>
                        <a:rPr lang="da-DK" sz="1400" b="1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Dinna Kias</a:t>
                      </a:r>
                    </a:p>
                  </a:txBody>
                  <a:tcPr marL="110071" marR="110071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179005"/>
                  </a:ext>
                </a:extLst>
              </a:tr>
              <a:tr h="3326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dirty="0">
                          <a:latin typeface="Neue Haas Grotesk Text Pro" panose="020B0504020202020204" pitchFamily="34" charset="0"/>
                        </a:rPr>
                        <a:t>Opsamling på eventuelle spørgsmål fra chatten</a:t>
                      </a:r>
                      <a:br>
                        <a:rPr lang="da-DK" sz="1400" b="0" dirty="0"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dirty="0">
                          <a:latin typeface="Neue Haas Grotesk Text Pro" panose="020B0504020202020204" pitchFamily="34" charset="0"/>
                        </a:rPr>
                        <a:t>V. Pernille M. Bjørnsen</a:t>
                      </a:r>
                    </a:p>
                  </a:txBody>
                  <a:tcPr marL="110071" marR="110071" marT="34290" marB="3429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084079"/>
                  </a:ext>
                </a:extLst>
              </a:tr>
              <a:tr h="310500">
                <a:tc>
                  <a:txBody>
                    <a:bodyPr/>
                    <a:lstStyle/>
                    <a:p>
                      <a:r>
                        <a:rPr lang="da-DK" sz="1400" b="1" dirty="0">
                          <a:latin typeface="Neue Haas Grotesk Text Pro" panose="020B0504020202020204" pitchFamily="34" charset="0"/>
                        </a:rPr>
                        <a:t>Afslutning  </a:t>
                      </a:r>
                      <a:br>
                        <a:rPr lang="da-DK" sz="1400" b="0" dirty="0"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dirty="0">
                          <a:latin typeface="Neue Haas Grotesk Text Pro" panose="020B0504020202020204" pitchFamily="34" charset="0"/>
                        </a:rPr>
                        <a:t>V. Malene Brus</a:t>
                      </a:r>
                    </a:p>
                  </a:txBody>
                  <a:tcPr marL="110071" marR="110071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729938"/>
                  </a:ext>
                </a:extLst>
              </a:tr>
            </a:tbl>
          </a:graphicData>
        </a:graphic>
      </p:graphicFrame>
      <p:sp>
        <p:nvSpPr>
          <p:cNvPr id="2" name="Stjerne: 5 takker 1">
            <a:extLst>
              <a:ext uri="{FF2B5EF4-FFF2-40B4-BE49-F238E27FC236}">
                <a16:creationId xmlns:a16="http://schemas.microsoft.com/office/drawing/2014/main" id="{F646A27C-0240-7FC0-926A-4CFC9507717D}"/>
              </a:ext>
            </a:extLst>
          </p:cNvPr>
          <p:cNvSpPr/>
          <p:nvPr/>
        </p:nvSpPr>
        <p:spPr>
          <a:xfrm>
            <a:off x="157299" y="1899436"/>
            <a:ext cx="291313" cy="307497"/>
          </a:xfrm>
          <a:prstGeom prst="star5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0459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C2403B-A842-2419-E95C-DC7EE22B4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4103687" cy="647973"/>
          </a:xfrm>
        </p:spPr>
        <p:txBody>
          <a:bodyPr/>
          <a:lstStyle/>
          <a:p>
            <a:r>
              <a:rPr lang="da-DK" kern="1200" dirty="0">
                <a:latin typeface="Neue Haas Grotesk Text Pro" panose="020B0504020202020204" pitchFamily="34" charset="0"/>
                <a:ea typeface="+mn-ea"/>
                <a:cs typeface="+mn-cs"/>
              </a:rPr>
              <a:t>Genfremsendelse af LIS-data ved skift af LIS-leverandør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24D9548-4CD0-19A7-F9DC-1517176738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4164647" cy="3168650"/>
          </a:xfrm>
        </p:spPr>
        <p:txBody>
          <a:bodyPr/>
          <a:lstStyle/>
          <a:p>
            <a:pPr marL="171450" indent="-171450" defTabSz="91440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da-DK" sz="1100" dirty="0"/>
              <a:t>Ved skift af </a:t>
            </a:r>
            <a:r>
              <a:rPr lang="da-DK" sz="1100" dirty="0">
                <a:ea typeface="Calibri" panose="020F0502020204030204" pitchFamily="34" charset="0"/>
              </a:rPr>
              <a:t>LIS-leverandør opstår der ofte udfordringer med at få data ”med” til den nye leverandør, selvom data altid bør kunne rekvireres hos tidligere LIS-leverandører.</a:t>
            </a:r>
          </a:p>
          <a:p>
            <a:pPr marL="171450" indent="-171450" defTabSz="91440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da-DK" sz="1100" dirty="0"/>
              <a:t>Derfor er der eksempler på, at kommuner ønsker at få data fra KOMBIT/DXC i stedet for fra den tidligere LIS-leverandør. Denne service er imidlertid ikke dækket af driftsaftalen med DXC.</a:t>
            </a:r>
          </a:p>
          <a:p>
            <a:pPr marL="171450" indent="-171450" defTabSz="91440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da-DK" sz="1100" dirty="0"/>
              <a:t>Der indføres en ny service, hvor det vil være muligt at få historiske LIS-data fra DXC mod betaling. Denne service kan bestilles ved at skrive til </a:t>
            </a:r>
            <a:r>
              <a:rPr lang="da-DK" sz="1100" dirty="0">
                <a:hlinkClick r:id="rId2"/>
              </a:rPr>
              <a:t>ydelsesrefusion@kombit.dk</a:t>
            </a:r>
            <a:r>
              <a:rPr lang="da-DK" sz="1100" dirty="0"/>
              <a:t>. </a:t>
            </a:r>
          </a:p>
          <a:p>
            <a:pPr marL="171450" indent="-171450" defTabSz="91440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da-DK" sz="1100" dirty="0"/>
              <a:t>I løbet af 2024 bliver det muligt, at bestille denne service på Ydelsesrefusion.dk.</a:t>
            </a:r>
          </a:p>
          <a:p>
            <a:pPr marL="171450" indent="-171450" defTabSz="91440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da-DK" sz="1100" dirty="0"/>
              <a:t>Vi sender information ud om dette via Nyhedsbrevet fra AB, når servicen er etableret. </a:t>
            </a:r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DB70D11-F904-2694-EA04-BCA8F7790D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Orientering fra YR-teamet</a:t>
            </a:r>
          </a:p>
        </p:txBody>
      </p:sp>
      <p:pic>
        <p:nvPicPr>
          <p:cNvPr id="7" name="Pladsholder til billede 6" descr="Et billede, der indeholder person, indendørs, tøj, Kontorbygning&#10;&#10;Automatisk genereret beskrivelse">
            <a:extLst>
              <a:ext uri="{FF2B5EF4-FFF2-40B4-BE49-F238E27FC236}">
                <a16:creationId xmlns:a16="http://schemas.microsoft.com/office/drawing/2014/main" id="{11C93AF1-7C38-F27D-DE9B-C40F897615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4" t="-14970" r="7484" b="-1"/>
          <a:stretch/>
        </p:blipFill>
        <p:spPr>
          <a:xfrm>
            <a:off x="5083174" y="944880"/>
            <a:ext cx="3592513" cy="3642995"/>
          </a:xfrm>
        </p:spPr>
      </p:pic>
    </p:spTree>
    <p:extLst>
      <p:ext uri="{BB962C8B-B14F-4D97-AF65-F5344CB8AC3E}">
        <p14:creationId xmlns:p14="http://schemas.microsoft.com/office/powerpoint/2010/main" val="2201317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56B5B9F6-6B50-4842-97E4-C55BB8B4152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29875155"/>
              </p:ext>
            </p:extLst>
          </p:nvPr>
        </p:nvGraphicFramePr>
        <p:xfrm>
          <a:off x="708052" y="455663"/>
          <a:ext cx="7727895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7895">
                  <a:extLst>
                    <a:ext uri="{9D8B030D-6E8A-4147-A177-3AD203B41FA5}">
                      <a16:colId xmlns:a16="http://schemas.microsoft.com/office/drawing/2014/main" val="3279212189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da-DK" sz="2200" dirty="0">
                          <a:latin typeface="Neue Haas Grotesk Text Pro" panose="020B0504020202020204" pitchFamily="34" charset="0"/>
                        </a:rPr>
                        <a:t>Program</a:t>
                      </a:r>
                    </a:p>
                    <a:p>
                      <a:pPr algn="l"/>
                      <a:endParaRPr lang="da-DK" sz="1500" dirty="0">
                        <a:latin typeface="Neue Haas Grotesk Text Pro" panose="020B05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071" marR="110071" marT="34290" marB="34290">
                    <a:solidFill>
                      <a:srgbClr val="580D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911616"/>
                  </a:ext>
                </a:extLst>
              </a:tr>
              <a:tr h="3154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da-DK" sz="1400" b="1" dirty="0">
                          <a:latin typeface="Neue Haas Grotesk Text Pro" panose="020B0504020202020204" pitchFamily="34" charset="0"/>
                        </a:rPr>
                        <a:t>Velkommen </a:t>
                      </a:r>
                      <a:br>
                        <a:rPr lang="da-DK" sz="1400" b="1" dirty="0"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dirty="0">
                          <a:latin typeface="Neue Haas Grotesk Text Pro" panose="020B0504020202020204" pitchFamily="34" charset="0"/>
                        </a:rPr>
                        <a:t>V. Malene Brus</a:t>
                      </a:r>
                      <a:endParaRPr lang="da-DK" sz="1200" b="0" i="1" kern="1200" dirty="0">
                        <a:solidFill>
                          <a:schemeClr val="dk1"/>
                        </a:solidFill>
                        <a:latin typeface="Neue Haas Grotesk Text Pro" panose="020B0504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071" marR="110071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289349"/>
                  </a:ext>
                </a:extLst>
              </a:tr>
              <a:tr h="1001342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  <a:tabLst/>
                      </a:pPr>
                      <a:r>
                        <a:rPr lang="da-DK" sz="1400" b="1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Orientering fra YR-teamet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Proces for genfremsendelse af LIS-data/Data fra YR (ved leverandørskift)</a:t>
                      </a:r>
                      <a:b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Claus Osmund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Vejledning til periode for løntilskud</a:t>
                      </a:r>
                      <a:b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Claus Osmund</a:t>
                      </a:r>
                    </a:p>
                    <a:p>
                      <a:pPr marL="171450" marR="0" lvl="0" indent="-17145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a-DK" sz="1200" i="0" kern="1200" dirty="0" err="1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Roadmap</a:t>
                      </a:r>
                      <a: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 for 2024</a:t>
                      </a:r>
                      <a:b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Kirsten L. Jensen</a:t>
                      </a:r>
                    </a:p>
                    <a:p>
                      <a:pPr marL="171450" marR="0" lvl="0" indent="-17145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Kontanthjælpsreformens indflydelse på YR</a:t>
                      </a:r>
                      <a:b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Malene Brus</a:t>
                      </a:r>
                      <a:endParaRPr lang="da-DK" sz="1200" i="0" kern="1200" dirty="0">
                        <a:solidFill>
                          <a:srgbClr val="111111"/>
                        </a:solidFill>
                        <a:highlight>
                          <a:srgbClr val="FFFF00"/>
                        </a:highlight>
                        <a:latin typeface="Neue Haas Grotesk Text Pro" panose="020B0504020202020204" pitchFamily="34" charset="0"/>
                      </a:endParaRPr>
                    </a:p>
                  </a:txBody>
                  <a:tcPr marL="110071" marR="110071" marT="34290" marB="3429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244424"/>
                  </a:ext>
                </a:extLst>
              </a:tr>
              <a:tr h="3361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Deltagere til ny sparringsgruppe</a:t>
                      </a:r>
                      <a:br>
                        <a:rPr lang="da-DK" sz="1400" b="1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Dinna Kias</a:t>
                      </a:r>
                    </a:p>
                  </a:txBody>
                  <a:tcPr marL="110071" marR="110071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179005"/>
                  </a:ext>
                </a:extLst>
              </a:tr>
              <a:tr h="3326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dirty="0">
                          <a:latin typeface="Neue Haas Grotesk Text Pro" panose="020B0504020202020204" pitchFamily="34" charset="0"/>
                        </a:rPr>
                        <a:t>Opsamling på eventuelle spørgsmål fra chatten</a:t>
                      </a:r>
                      <a:br>
                        <a:rPr lang="da-DK" sz="1400" b="0" dirty="0"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dirty="0">
                          <a:latin typeface="Neue Haas Grotesk Text Pro" panose="020B0504020202020204" pitchFamily="34" charset="0"/>
                        </a:rPr>
                        <a:t>V. Pernille M. Bjørnsen</a:t>
                      </a:r>
                    </a:p>
                  </a:txBody>
                  <a:tcPr marL="110071" marR="110071" marT="34290" marB="3429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084079"/>
                  </a:ext>
                </a:extLst>
              </a:tr>
              <a:tr h="310500">
                <a:tc>
                  <a:txBody>
                    <a:bodyPr/>
                    <a:lstStyle/>
                    <a:p>
                      <a:r>
                        <a:rPr lang="da-DK" sz="1400" b="1" dirty="0">
                          <a:latin typeface="Neue Haas Grotesk Text Pro" panose="020B0504020202020204" pitchFamily="34" charset="0"/>
                        </a:rPr>
                        <a:t>Afslutning  </a:t>
                      </a:r>
                      <a:br>
                        <a:rPr lang="da-DK" sz="1400" b="0" dirty="0"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dirty="0">
                          <a:latin typeface="Neue Haas Grotesk Text Pro" panose="020B0504020202020204" pitchFamily="34" charset="0"/>
                        </a:rPr>
                        <a:t>V. Malene Brus</a:t>
                      </a:r>
                    </a:p>
                  </a:txBody>
                  <a:tcPr marL="110071" marR="110071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729938"/>
                  </a:ext>
                </a:extLst>
              </a:tr>
            </a:tbl>
          </a:graphicData>
        </a:graphic>
      </p:graphicFrame>
      <p:sp>
        <p:nvSpPr>
          <p:cNvPr id="2" name="Stjerne: 5 takker 1">
            <a:extLst>
              <a:ext uri="{FF2B5EF4-FFF2-40B4-BE49-F238E27FC236}">
                <a16:creationId xmlns:a16="http://schemas.microsoft.com/office/drawing/2014/main" id="{F646A27C-0240-7FC0-926A-4CFC9507717D}"/>
              </a:ext>
            </a:extLst>
          </p:cNvPr>
          <p:cNvSpPr/>
          <p:nvPr/>
        </p:nvSpPr>
        <p:spPr>
          <a:xfrm>
            <a:off x="157299" y="2324190"/>
            <a:ext cx="291313" cy="307497"/>
          </a:xfrm>
          <a:prstGeom prst="star5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8318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CB688CD7-8078-7C1D-AE0B-EA6A81178B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78" b="35742"/>
          <a:stretch/>
        </p:blipFill>
        <p:spPr>
          <a:xfrm>
            <a:off x="0" y="3162300"/>
            <a:ext cx="9144000" cy="19812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B7288EF4-814E-E34E-11DD-0F503FFAB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30" y="593082"/>
            <a:ext cx="9208770" cy="1116472"/>
          </a:xfrm>
        </p:spPr>
        <p:txBody>
          <a:bodyPr/>
          <a:lstStyle/>
          <a:p>
            <a:r>
              <a:rPr lang="da-DK" kern="1200" dirty="0">
                <a:latin typeface="Neue Haas Grotesk Text Pro" panose="020B0504020202020204" pitchFamily="34" charset="0"/>
                <a:ea typeface="+mn-ea"/>
                <a:cs typeface="+mn-cs"/>
              </a:rPr>
              <a:t>Vejledning til periode for løntilskud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39EB9DD-E659-3A67-B9B0-3AF205E9C3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7700" y="1149455"/>
            <a:ext cx="7522906" cy="2012845"/>
          </a:xfrm>
        </p:spPr>
        <p:txBody>
          <a:bodyPr/>
          <a:lstStyle/>
          <a:p>
            <a:pPr lvl="0"/>
            <a:r>
              <a:rPr lang="da-DK" sz="1100" b="1" dirty="0">
                <a:effectLst/>
                <a:latin typeface="Neue Haas Grotesk Text Pro" panose="020B0504020202020204" pitchFamily="34" charset="0"/>
                <a:ea typeface="Times New Roman" panose="02020603050405020304" pitchFamily="18" charset="0"/>
              </a:rPr>
              <a:t>Eksempler på indberetningsperioder i forhold til løntilskud:</a:t>
            </a:r>
            <a:endParaRPr lang="da-DK" sz="1100" dirty="0">
              <a:effectLst/>
              <a:latin typeface="Neue Haas Grotesk Text Pro" panose="020B050402020202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0"/>
              </a:spcBef>
              <a:buClr>
                <a:schemeClr val="accent6">
                  <a:lumMod val="50000"/>
                </a:schemeClr>
              </a:buClr>
              <a:buFont typeface="+mj-lt"/>
              <a:buAutoNum type="arabicPeriod"/>
            </a:pPr>
            <a:r>
              <a:rPr lang="da-DK" sz="1050" dirty="0">
                <a:effectLst/>
                <a:latin typeface="Neue Haas Grotesk Text Pro" panose="020B0504020202020204" pitchFamily="34" charset="0"/>
                <a:ea typeface="Times New Roman" panose="02020603050405020304" pitchFamily="18" charset="0"/>
              </a:rPr>
              <a:t>Arbejdsgiver anmoder om løntilskud for perioden 1/1 – 31/1. Borgers ferie er opgjort til 37 timer eller 5 dage.</a:t>
            </a:r>
            <a:endParaRPr lang="da-DK" sz="1050" dirty="0">
              <a:effectLst/>
              <a:latin typeface="Neue Haas Grotesk Text Pro" panose="020B0504020202020204" pitchFamily="34" charset="0"/>
              <a:ea typeface="Calibri" panose="020F0502020204030204" pitchFamily="34" charset="0"/>
            </a:endParaRP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50000"/>
                </a:schemeClr>
              </a:buClr>
              <a:buFont typeface="+mj-lt"/>
              <a:buAutoNum type="alphaLcPeriod"/>
            </a:pPr>
            <a:r>
              <a:rPr lang="da-DK" sz="1050" dirty="0">
                <a:effectLst/>
                <a:latin typeface="Neue Haas Grotesk Text Pro" panose="020B0504020202020204" pitchFamily="34" charset="0"/>
                <a:ea typeface="Times New Roman" panose="02020603050405020304" pitchFamily="18" charset="0"/>
              </a:rPr>
              <a:t>Ydelsesperiode = 1/1 – 31/1</a:t>
            </a:r>
            <a:endParaRPr lang="da-DK" sz="1050" dirty="0">
              <a:effectLst/>
              <a:latin typeface="Neue Haas Grotesk Text Pro" panose="020B05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Bef>
                <a:spcPts val="0"/>
              </a:spcBef>
              <a:buClr>
                <a:schemeClr val="accent6">
                  <a:lumMod val="50000"/>
                </a:schemeClr>
              </a:buClr>
              <a:buFont typeface="+mj-lt"/>
              <a:buAutoNum type="arabicPeriod"/>
            </a:pPr>
            <a:r>
              <a:rPr lang="da-DK" sz="1050" dirty="0">
                <a:effectLst/>
                <a:latin typeface="Neue Haas Grotesk Text Pro" panose="020B0504020202020204" pitchFamily="34" charset="0"/>
                <a:ea typeface="Times New Roman" panose="02020603050405020304" pitchFamily="18" charset="0"/>
              </a:rPr>
              <a:t>Arbejdsgiver anmoder om løntilskud for perioden 1/1 – 29/2</a:t>
            </a:r>
            <a:r>
              <a:rPr lang="da-DK" sz="1050" dirty="0">
                <a:latin typeface="Neue Haas Grotesk Text Pro" panose="020B0504020202020204" pitchFamily="34" charset="0"/>
                <a:ea typeface="Times New Roman" panose="02020603050405020304" pitchFamily="18" charset="0"/>
              </a:rPr>
              <a:t>. Borgers ferie er opgjort til 14,8 timer eller 2 dage.</a:t>
            </a:r>
            <a:endParaRPr lang="da-DK" sz="1050" dirty="0">
              <a:effectLst/>
              <a:latin typeface="Neue Haas Grotesk Text Pro" panose="020B0504020202020204" pitchFamily="34" charset="0"/>
              <a:ea typeface="Calibri" panose="020F0502020204030204" pitchFamily="34" charset="0"/>
            </a:endParaRP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50000"/>
                </a:schemeClr>
              </a:buClr>
              <a:buFont typeface="+mj-lt"/>
              <a:buAutoNum type="alphaLcPeriod"/>
            </a:pPr>
            <a:r>
              <a:rPr lang="da-DK" sz="1050" dirty="0">
                <a:latin typeface="Neue Haas Grotesk Text Pro" panose="020B0504020202020204" pitchFamily="34" charset="0"/>
              </a:rPr>
              <a:t>Ydelsesperiode = 1/1 – 29/2</a:t>
            </a:r>
          </a:p>
          <a:p>
            <a:pPr marL="342900" lvl="0" indent="-342900">
              <a:spcBef>
                <a:spcPts val="0"/>
              </a:spcBef>
              <a:buClr>
                <a:schemeClr val="accent6">
                  <a:lumMod val="50000"/>
                </a:schemeClr>
              </a:buClr>
              <a:buFont typeface="+mj-lt"/>
              <a:buAutoNum type="arabicPeriod"/>
            </a:pPr>
            <a:r>
              <a:rPr lang="da-DK" sz="1050" dirty="0">
                <a:effectLst/>
                <a:latin typeface="Neue Haas Grotesk Text Pro" panose="020B0504020202020204" pitchFamily="34" charset="0"/>
                <a:ea typeface="Times New Roman" panose="02020603050405020304" pitchFamily="18" charset="0"/>
              </a:rPr>
              <a:t>Arbejdsgiver anmoder om løntilskud for perioden 1/1 – 31/3. Borgers ferie er opgjort til 10 timer.</a:t>
            </a:r>
            <a:endParaRPr lang="da-DK" sz="1050" dirty="0">
              <a:effectLst/>
              <a:latin typeface="Neue Haas Grotesk Text Pro" panose="020B0504020202020204" pitchFamily="34" charset="0"/>
              <a:ea typeface="Calibri" panose="020F0502020204030204" pitchFamily="34" charset="0"/>
            </a:endParaRP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50000"/>
                </a:schemeClr>
              </a:buClr>
              <a:buFont typeface="+mj-lt"/>
              <a:buAutoNum type="alphaLcPeriod"/>
            </a:pPr>
            <a:r>
              <a:rPr lang="da-DK" sz="1050" dirty="0">
                <a:latin typeface="Neue Haas Grotesk Text Pro" panose="020B0504020202020204" pitchFamily="34" charset="0"/>
              </a:rPr>
              <a:t>Ydelsesperiode = 1/1 – 31/3</a:t>
            </a:r>
          </a:p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1D04D24-29E2-BAE7-EEB1-36BB81871C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259" y="377183"/>
            <a:ext cx="2992548" cy="144462"/>
          </a:xfrm>
        </p:spPr>
        <p:txBody>
          <a:bodyPr/>
          <a:lstStyle/>
          <a:p>
            <a:r>
              <a:rPr lang="da-DK" dirty="0"/>
              <a:t>Orientering fra yr-teamet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29357A7-E948-D87E-B982-742E984CC4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7589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56B5B9F6-6B50-4842-97E4-C55BB8B4152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10479798"/>
              </p:ext>
            </p:extLst>
          </p:nvPr>
        </p:nvGraphicFramePr>
        <p:xfrm>
          <a:off x="708052" y="455663"/>
          <a:ext cx="7727895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7895">
                  <a:extLst>
                    <a:ext uri="{9D8B030D-6E8A-4147-A177-3AD203B41FA5}">
                      <a16:colId xmlns:a16="http://schemas.microsoft.com/office/drawing/2014/main" val="3279212189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da-DK" sz="2200" dirty="0">
                          <a:latin typeface="Neue Haas Grotesk Text Pro" panose="020B0504020202020204" pitchFamily="34" charset="0"/>
                        </a:rPr>
                        <a:t>Program</a:t>
                      </a:r>
                    </a:p>
                    <a:p>
                      <a:pPr algn="l"/>
                      <a:endParaRPr lang="da-DK" sz="1500" dirty="0">
                        <a:latin typeface="Neue Haas Grotesk Text Pro" panose="020B05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071" marR="110071" marT="34290" marB="34290">
                    <a:solidFill>
                      <a:srgbClr val="580D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911616"/>
                  </a:ext>
                </a:extLst>
              </a:tr>
              <a:tr h="3154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da-DK" sz="1400" b="1" dirty="0">
                          <a:latin typeface="Neue Haas Grotesk Text Pro" panose="020B0504020202020204" pitchFamily="34" charset="0"/>
                        </a:rPr>
                        <a:t>Velkommen </a:t>
                      </a:r>
                      <a:br>
                        <a:rPr lang="da-DK" sz="1400" b="1" dirty="0"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dirty="0">
                          <a:latin typeface="Neue Haas Grotesk Text Pro" panose="020B0504020202020204" pitchFamily="34" charset="0"/>
                        </a:rPr>
                        <a:t>V. Malene Brus</a:t>
                      </a:r>
                      <a:endParaRPr lang="da-DK" sz="1200" b="0" i="1" kern="1200" dirty="0">
                        <a:solidFill>
                          <a:schemeClr val="dk1"/>
                        </a:solidFill>
                        <a:latin typeface="Neue Haas Grotesk Text Pro" panose="020B0504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071" marR="110071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289349"/>
                  </a:ext>
                </a:extLst>
              </a:tr>
              <a:tr h="1001342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  <a:tabLst/>
                      </a:pPr>
                      <a:r>
                        <a:rPr lang="da-DK" sz="1400" b="1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Orientering fra YR-teamet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Proces for genfremsendelse af LIS-data/Data fra YR (ved leverandørskift)</a:t>
                      </a:r>
                      <a:b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Claus Osmund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Vejledning til periode for løntilskud</a:t>
                      </a:r>
                      <a:b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Claus Osmund</a:t>
                      </a:r>
                    </a:p>
                    <a:p>
                      <a:pPr marL="171450" marR="0" lvl="0" indent="-17145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a-DK" sz="1200" i="0" kern="1200" dirty="0" err="1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Roadmap</a:t>
                      </a:r>
                      <a: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 for 2024</a:t>
                      </a:r>
                      <a:b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Kirsten L. Jensen</a:t>
                      </a:r>
                    </a:p>
                    <a:p>
                      <a:pPr marL="171450" marR="0" lvl="0" indent="-17145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Kontanthjælpsreformens indflydelse på YR</a:t>
                      </a:r>
                      <a:b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Malene Brus</a:t>
                      </a:r>
                      <a:endParaRPr lang="da-DK" sz="1200" i="0" kern="1200" dirty="0">
                        <a:solidFill>
                          <a:srgbClr val="111111"/>
                        </a:solidFill>
                        <a:highlight>
                          <a:srgbClr val="FFFF00"/>
                        </a:highlight>
                        <a:latin typeface="Neue Haas Grotesk Text Pro" panose="020B0504020202020204" pitchFamily="34" charset="0"/>
                      </a:endParaRPr>
                    </a:p>
                  </a:txBody>
                  <a:tcPr marL="110071" marR="110071" marT="34290" marB="3429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244424"/>
                  </a:ext>
                </a:extLst>
              </a:tr>
              <a:tr h="3361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Deltagere til ny sparringsgruppe</a:t>
                      </a:r>
                      <a:br>
                        <a:rPr lang="da-DK" sz="1400" b="1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i="0" kern="1200" dirty="0">
                          <a:solidFill>
                            <a:srgbClr val="111111"/>
                          </a:solidFill>
                          <a:latin typeface="Neue Haas Grotesk Text Pro" panose="020B0504020202020204" pitchFamily="34" charset="0"/>
                        </a:rPr>
                        <a:t>V. Dinna Kias</a:t>
                      </a:r>
                    </a:p>
                  </a:txBody>
                  <a:tcPr marL="110071" marR="110071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179005"/>
                  </a:ext>
                </a:extLst>
              </a:tr>
              <a:tr h="3326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dirty="0">
                          <a:latin typeface="Neue Haas Grotesk Text Pro" panose="020B0504020202020204" pitchFamily="34" charset="0"/>
                        </a:rPr>
                        <a:t>Opsamling på eventuelle spørgsmål fra chatten</a:t>
                      </a:r>
                      <a:br>
                        <a:rPr lang="da-DK" sz="1400" b="0" dirty="0"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dirty="0">
                          <a:latin typeface="Neue Haas Grotesk Text Pro" panose="020B0504020202020204" pitchFamily="34" charset="0"/>
                        </a:rPr>
                        <a:t>V. Pernille M. Bjørnsen</a:t>
                      </a:r>
                    </a:p>
                  </a:txBody>
                  <a:tcPr marL="110071" marR="110071" marT="34290" marB="3429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084079"/>
                  </a:ext>
                </a:extLst>
              </a:tr>
              <a:tr h="310500">
                <a:tc>
                  <a:txBody>
                    <a:bodyPr/>
                    <a:lstStyle/>
                    <a:p>
                      <a:r>
                        <a:rPr lang="da-DK" sz="1400" b="1" dirty="0">
                          <a:latin typeface="Neue Haas Grotesk Text Pro" panose="020B0504020202020204" pitchFamily="34" charset="0"/>
                        </a:rPr>
                        <a:t>Afslutning  </a:t>
                      </a:r>
                      <a:br>
                        <a:rPr lang="da-DK" sz="1400" b="0" dirty="0">
                          <a:latin typeface="Neue Haas Grotesk Text Pro" panose="020B0504020202020204" pitchFamily="34" charset="0"/>
                        </a:rPr>
                      </a:br>
                      <a:r>
                        <a:rPr lang="da-DK" sz="1200" b="0" dirty="0">
                          <a:latin typeface="Neue Haas Grotesk Text Pro" panose="020B0504020202020204" pitchFamily="34" charset="0"/>
                        </a:rPr>
                        <a:t>V. Malene Brus</a:t>
                      </a:r>
                    </a:p>
                  </a:txBody>
                  <a:tcPr marL="110071" marR="110071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729938"/>
                  </a:ext>
                </a:extLst>
              </a:tr>
            </a:tbl>
          </a:graphicData>
        </a:graphic>
      </p:graphicFrame>
      <p:sp>
        <p:nvSpPr>
          <p:cNvPr id="2" name="Stjerne: 5 takker 1">
            <a:extLst>
              <a:ext uri="{FF2B5EF4-FFF2-40B4-BE49-F238E27FC236}">
                <a16:creationId xmlns:a16="http://schemas.microsoft.com/office/drawing/2014/main" id="{F646A27C-0240-7FC0-926A-4CFC9507717D}"/>
              </a:ext>
            </a:extLst>
          </p:cNvPr>
          <p:cNvSpPr/>
          <p:nvPr/>
        </p:nvSpPr>
        <p:spPr>
          <a:xfrm>
            <a:off x="186796" y="2726423"/>
            <a:ext cx="291313" cy="307497"/>
          </a:xfrm>
          <a:prstGeom prst="star5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932485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KOMBIT">
      <a:dk1>
        <a:srgbClr val="111111"/>
      </a:dk1>
      <a:lt1>
        <a:srgbClr val="FFFFFF"/>
      </a:lt1>
      <a:dk2>
        <a:srgbClr val="CCC09E"/>
      </a:dk2>
      <a:lt2>
        <a:srgbClr val="F3EFE0"/>
      </a:lt2>
      <a:accent1>
        <a:srgbClr val="EB052F"/>
      </a:accent1>
      <a:accent2>
        <a:srgbClr val="3373D2"/>
      </a:accent2>
      <a:accent3>
        <a:srgbClr val="1C3F32"/>
      </a:accent3>
      <a:accent4>
        <a:srgbClr val="580D28"/>
      </a:accent4>
      <a:accent5>
        <a:srgbClr val="9656D7"/>
      </a:accent5>
      <a:accent6>
        <a:srgbClr val="B30E60"/>
      </a:accent6>
      <a:hlink>
        <a:srgbClr val="696969"/>
      </a:hlink>
      <a:folHlink>
        <a:srgbClr val="D6D6D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3061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b="1" dirty="0" smtClean="0">
            <a:latin typeface="Arial"/>
            <a:cs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9525" algn="ctr">
          <a:solidFill>
            <a:schemeClr val="tx1"/>
          </a:solidFill>
          <a:prstDash val="sysDot"/>
          <a:round/>
          <a:headEnd type="none" w="med" len="med"/>
          <a:tailEnd type="none" w="med" len="med"/>
        </a:ln>
        <a:extLst>
          <a:ext uri="{909E8E84-426E-40dd-AFC4-6F175D3DCCD1}">
            <a14:hiddenFill xmlns:p="http://schemas.openxmlformats.org/presentationml/2006/main" xmlns="" xmlns:a14="http://schemas.microsoft.com/office/drawing/2010/main">
              <a:noFill/>
            </a14:hiddenFill>
          </a:ext>
        </a:extLst>
      </a:spPr>
      <a:bodyPr/>
      <a:lstStyle/>
    </a:lnDef>
    <a:txDef>
      <a:spPr>
        <a:noFill/>
        <a:ln>
          <a:noFill/>
        </a:ln>
      </a:spPr>
      <a:bodyPr wrap="none" rtlCol="0">
        <a:noAutofit/>
      </a:bodyPr>
      <a:lstStyle>
        <a:defPPr algn="l">
          <a:defRPr sz="900" dirty="0" err="1" smtClean="0">
            <a:latin typeface="Helvetica" pitchFamily="2" charset="0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" id="{57B43150-9B59-4524-8D70-B7AA6C43F8B1}" vid="{A4A4ADDD-4E09-436A-AAEC-204C35E66FB6}"/>
    </a:ext>
  </a:extLst>
</a:theme>
</file>

<file path=ppt/theme/theme2.xml><?xml version="1.0" encoding="utf-8"?>
<a:theme xmlns:a="http://schemas.openxmlformats.org/drawingml/2006/main" name="Kontortema">
  <a:themeElements>
    <a:clrScheme name="KOMBIT">
      <a:dk1>
        <a:srgbClr val="111111"/>
      </a:dk1>
      <a:lt1>
        <a:srgbClr val="FFFFFF"/>
      </a:lt1>
      <a:dk2>
        <a:srgbClr val="CCC09E"/>
      </a:dk2>
      <a:lt2>
        <a:srgbClr val="F3EFE0"/>
      </a:lt2>
      <a:accent1>
        <a:srgbClr val="EB052F"/>
      </a:accent1>
      <a:accent2>
        <a:srgbClr val="3373D2"/>
      </a:accent2>
      <a:accent3>
        <a:srgbClr val="1C3F32"/>
      </a:accent3>
      <a:accent4>
        <a:srgbClr val="580D28"/>
      </a:accent4>
      <a:accent5>
        <a:srgbClr val="9656D7"/>
      </a:accent5>
      <a:accent6>
        <a:srgbClr val="B30E60"/>
      </a:accent6>
      <a:hlink>
        <a:srgbClr val="696969"/>
      </a:hlink>
      <a:folHlink>
        <a:srgbClr val="D6D6D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3061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b="1" dirty="0" smtClean="0">
            <a:latin typeface="Arial"/>
            <a:cs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9525" algn="ctr">
          <a:solidFill>
            <a:schemeClr val="tx1"/>
          </a:solidFill>
          <a:prstDash val="sysDot"/>
          <a:round/>
          <a:headEnd type="none" w="med" len="med"/>
          <a:tailEnd type="none" w="med" len="med"/>
        </a:ln>
        <a:extLst>
          <a:ext uri="{909E8E84-426E-40dd-AFC4-6F175D3DCCD1}">
            <a14:hiddenFill xmlns:p="http://schemas.openxmlformats.org/presentationml/2006/main" xmlns="" xmlns:a14="http://schemas.microsoft.com/office/drawing/2010/main">
              <a:noFill/>
            </a14:hiddenFill>
          </a:ext>
        </a:extLst>
      </a:spPr>
      <a:bodyPr/>
      <a:lstStyle/>
    </a:lnDef>
    <a:txDef>
      <a:spPr>
        <a:noFill/>
        <a:ln>
          <a:noFill/>
        </a:ln>
      </a:spPr>
      <a:bodyPr wrap="none" rtlCol="0">
        <a:noAutofit/>
      </a:bodyPr>
      <a:lstStyle>
        <a:defPPr algn="l">
          <a:defRPr sz="900" dirty="0" err="1" smtClean="0">
            <a:latin typeface="Helvetica" pitchFamily="2" charset="0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KOMBIT_PPT-template_2023_NGH" id="{7E7F55EB-8C72-D642-B15E-769B0734FC97}" vid="{03C12EC7-09C2-A643-9C07-5C2FBAEB3023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ødeemne xmlns="1ad18e57-1846-4ffb-a171-01e80b4d2f32">Webinar for kommuner</Mødeemne>
    <Mødedato xmlns="1ad18e57-1846-4ffb-a171-01e80b4d2f32">2024-04-24T22:00:00+00:00</Mødedato>
    <Arbejdspakke xmlns="04d7d1bc-a460-4020-9ea5-171bac7585be" xsi:nil="true"/>
    <kbcd47fd730b4dd780d46e75aa37816b xmlns="1ad18e57-1846-4ffb-a171-01e80b4d2f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Præsentation</TermName>
          <TermId xmlns="http://schemas.microsoft.com/office/infopath/2007/PartnerControls">93fbbba1-d5f3-4784-9979-765919310bab</TermId>
        </TermInfo>
      </Terms>
    </kbcd47fd730b4dd780d46e75aa37816b>
    <m58fa08f697546ad9c9c3d2382b429ae xmlns="1ad18e57-1846-4ffb-a171-01e80b4d2f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Ekstern</TermName>
          <TermId xmlns="http://schemas.microsoft.com/office/infopath/2007/PartnerControls">95ef43ab-9e36-4dab-816d-0787e44693bc</TermId>
        </TermInfo>
      </Terms>
    </m58fa08f697546ad9c9c3d2382b429ae>
    <Produkt xmlns="04d7d1bc-a460-4020-9ea5-171bac7585be" xsi:nil="true"/>
    <TaxCatchAll xmlns="1ad18e57-1846-4ffb-a171-01e80b4d2f32">
      <Value>1609</Value>
      <Value>1683</Value>
    </TaxCatchAll>
    <Flyt_x0020_til_x0020_arkiv xmlns="1ad18e57-1846-4ffb-a171-01e80b4d2f32">false</Flyt_x0020_til_x0020_arkiv>
    <_dlc_DocId xmlns="1ad18e57-1846-4ffb-a171-01e80b4d2f32">KUSWZMNXHWK5-2067896305-1081</_dlc_DocId>
    <_dlc_DocIdUrl xmlns="1ad18e57-1846-4ffb-a171-01e80b4d2f32">
      <Url>https://share-it.kombit.dk/P0122/_layouts/15/DocIdRedir.aspx?ID=KUSWZMNXHWK5-2067896305-1081</Url>
      <Description>KUSWZMNXHWK5-2067896305-1081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Mødedokument (PowerPoint)" ma:contentTypeID="0x0101002FA340818EC50C419AD1693B1F62589703003BEDB93DB44D854B93E202CF483DD84D" ma:contentTypeVersion="21" ma:contentTypeDescription="" ma:contentTypeScope="" ma:versionID="df9f23275414c204ac729007ac631636">
  <xsd:schema xmlns:xsd="http://www.w3.org/2001/XMLSchema" xmlns:xs="http://www.w3.org/2001/XMLSchema" xmlns:p="http://schemas.microsoft.com/office/2006/metadata/properties" xmlns:ns3="1ad18e57-1846-4ffb-a171-01e80b4d2f32" xmlns:ns4="04d7d1bc-a460-4020-9ea5-171bac7585be" targetNamespace="http://schemas.microsoft.com/office/2006/metadata/properties" ma:root="true" ma:fieldsID="857793ea2cdff43a39b3bb9dacfc56c9" ns3:_="" ns4:_="">
    <xsd:import namespace="1ad18e57-1846-4ffb-a171-01e80b4d2f32"/>
    <xsd:import namespace="04d7d1bc-a460-4020-9ea5-171bac7585be"/>
    <xsd:element name="properties">
      <xsd:complexType>
        <xsd:sequence>
          <xsd:element name="documentManagement">
            <xsd:complexType>
              <xsd:all>
                <xsd:element ref="ns3:kbcd47fd730b4dd780d46e75aa37816b" minOccurs="0"/>
                <xsd:element ref="ns3:TaxCatchAll" minOccurs="0"/>
                <xsd:element ref="ns3:TaxCatchAllLabel" minOccurs="0"/>
                <xsd:element ref="ns3:Mødeemne"/>
                <xsd:element ref="ns3:Mødedato"/>
                <xsd:element ref="ns3:m58fa08f697546ad9c9c3d2382b429ae" minOccurs="0"/>
                <xsd:element ref="ns3:Flyt_x0020_til_x0020_arkiv" minOccurs="0"/>
                <xsd:element ref="ns3:_dlc_DocId" minOccurs="0"/>
                <xsd:element ref="ns3:_dlc_DocIdUrl" minOccurs="0"/>
                <xsd:element ref="ns3:_dlc_DocIdPersistId" minOccurs="0"/>
                <xsd:element ref="ns4:Arbejdspakke" minOccurs="0"/>
                <xsd:element ref="ns4:Produk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d18e57-1846-4ffb-a171-01e80b4d2f32" elementFormDefault="qualified">
    <xsd:import namespace="http://schemas.microsoft.com/office/2006/documentManagement/types"/>
    <xsd:import namespace="http://schemas.microsoft.com/office/infopath/2007/PartnerControls"/>
    <xsd:element name="kbcd47fd730b4dd780d46e75aa37816b" ma:index="9" ma:taxonomy="true" ma:internalName="kbcd47fd730b4dd780d46e75aa37816b" ma:taxonomyFieldName="M_x00f8_detype" ma:displayName="Mødetype" ma:readOnly="false" ma:default="" ma:fieldId="{4bcd47fd-730b-4dd7-80d4-6e75aa37816b}" ma:sspId="efb1083d-7045-4fd7-9409-417f0f74db49" ma:termSetId="12a85307-9531-4659-b1dc-de09cb154fa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259305a2-eae7-4539-8fbb-789e91726657}" ma:internalName="TaxCatchAll" ma:showField="CatchAllData" ma:web="1ad18e57-1846-4ffb-a171-01e80b4d2f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259305a2-eae7-4539-8fbb-789e91726657}" ma:internalName="TaxCatchAllLabel" ma:readOnly="true" ma:showField="CatchAllDataLabel" ma:web="1ad18e57-1846-4ffb-a171-01e80b4d2f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ødeemne" ma:index="13" ma:displayName="Mødeemne" ma:internalName="M_x00f8_deemne">
      <xsd:simpleType>
        <xsd:restriction base="dms:Text">
          <xsd:maxLength value="255"/>
        </xsd:restriction>
      </xsd:simpleType>
    </xsd:element>
    <xsd:element name="Mødedato" ma:index="14" ma:displayName="Mødedato" ma:description="Indsæt dato for mødet hvori dette dokument er præsenteret" ma:format="DateOnly" ma:internalName="M_x00f8_dedato">
      <xsd:simpleType>
        <xsd:restriction base="dms:DateTime"/>
      </xsd:simpleType>
    </xsd:element>
    <xsd:element name="m58fa08f697546ad9c9c3d2382b429ae" ma:index="15" ma:taxonomy="true" ma:internalName="m58fa08f697546ad9c9c3d2382b429ae" ma:taxonomyFieldName="Interessenter" ma:displayName="Interessenter" ma:readOnly="false" ma:default="" ma:fieldId="{658fa08f-6975-46ad-9c9c-3d2382b429ae}" ma:sspId="efb1083d-7045-4fd7-9409-417f0f74db49" ma:termSetId="9a82c93d-e0ab-4d8a-98c1-b2918757e48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lyt_x0020_til_x0020_arkiv" ma:index="17" nillable="true" ma:displayName="Flyt til arkiv" ma:default="0" ma:internalName="Flyt_x0020_til_x0020_arkiv">
      <xsd:simpleType>
        <xsd:restriction base="dms:Boolean"/>
      </xsd:simpleType>
    </xsd:element>
    <xsd:element name="_dlc_DocId" ma:index="18" nillable="true" ma:displayName="Værdi for dokument-id" ma:description="Værdien af det dokument-id, der er tildelt dette element." ma:internalName="_dlc_DocId" ma:readOnly="true">
      <xsd:simpleType>
        <xsd:restriction base="dms:Text"/>
      </xsd:simpleType>
    </xsd:element>
    <xsd:element name="_dlc_DocIdUrl" ma:index="19" nillable="true" ma:displayName="Dokument-id" ma:description="Permanent link til dette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d7d1bc-a460-4020-9ea5-171bac7585be" elementFormDefault="qualified">
    <xsd:import namespace="http://schemas.microsoft.com/office/2006/documentManagement/types"/>
    <xsd:import namespace="http://schemas.microsoft.com/office/infopath/2007/PartnerControls"/>
    <xsd:element name="Arbejdspakke" ma:index="21" nillable="true" ma:displayName="Arbejdspakke" ma:list="{869f72b0-7c94-4142-90ef-ba578352fe13}" ma:internalName="Arbejdspakke" ma:showField="Arbejdspakke_x0020_titel">
      <xsd:simpleType>
        <xsd:restriction base="dms:Lookup"/>
      </xsd:simpleType>
    </xsd:element>
    <xsd:element name="Produkt" ma:index="22" nillable="true" ma:displayName="Produkt" ma:list="{869f72b0-7c94-4142-90ef-ba578352fe13}" ma:internalName="Produkt" ma:showField="Produkttitel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displayName="Titel"/>
        <xsd:element ref="dc:subject" minOccurs="0" maxOccurs="1"/>
        <xsd:element ref="dc:description" minOccurs="0" maxOccurs="1"/>
        <xsd:element name="keywords" minOccurs="0" maxOccurs="1" type="xsd:string" ma:displayName="Nøgleord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2F7EEA2-5768-490C-B1C2-3A9A04514952}">
  <ds:schemaRefs>
    <ds:schemaRef ds:uri="http://www.w3.org/XML/1998/namespace"/>
    <ds:schemaRef ds:uri="04d7d1bc-a460-4020-9ea5-171bac7585be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1ad18e57-1846-4ffb-a171-01e80b4d2f32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7FA6CB2-7FD1-462D-B497-3471303546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F6B301-467D-4ED0-B167-1F224BD667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d18e57-1846-4ffb-a171-01e80b4d2f32"/>
    <ds:schemaRef ds:uri="04d7d1bc-a460-4020-9ea5-171bac7585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91E6B177-E4E5-48CC-879B-BE51E13701EC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2121</TotalTime>
  <Words>1422</Words>
  <Application>Microsoft Office PowerPoint</Application>
  <PresentationFormat>Skærmshow (16:9)</PresentationFormat>
  <Paragraphs>204</Paragraphs>
  <Slides>17</Slides>
  <Notes>10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17</vt:i4>
      </vt:variant>
    </vt:vector>
  </HeadingPairs>
  <TitlesOfParts>
    <vt:vector size="27" baseType="lpstr">
      <vt:lpstr>Arial</vt:lpstr>
      <vt:lpstr>Calibri</vt:lpstr>
      <vt:lpstr>CambriaMath</vt:lpstr>
      <vt:lpstr>Helvetica</vt:lpstr>
      <vt:lpstr>Neue Haas Grotesk Text Pro</vt:lpstr>
      <vt:lpstr>Normal systemskrift</vt:lpstr>
      <vt:lpstr>Source Sans Pro Light</vt:lpstr>
      <vt:lpstr>Wingdings</vt:lpstr>
      <vt:lpstr>Default Theme</vt:lpstr>
      <vt:lpstr>Kontortema</vt:lpstr>
      <vt:lpstr>Ydelsesrefusion (YR) webinar</vt:lpstr>
      <vt:lpstr>Praktisk information</vt:lpstr>
      <vt:lpstr>PowerPoint-præsentation</vt:lpstr>
      <vt:lpstr>KOMBITs YR-team</vt:lpstr>
      <vt:lpstr>PowerPoint-præsentation</vt:lpstr>
      <vt:lpstr>Genfremsendelse af LIS-data ved skift af LIS-leverandør</vt:lpstr>
      <vt:lpstr>PowerPoint-præsentation</vt:lpstr>
      <vt:lpstr>Vejledning til periode for løntilskud</vt:lpstr>
      <vt:lpstr>PowerPoint-præsentation</vt:lpstr>
      <vt:lpstr>Roadmap for 2024</vt:lpstr>
      <vt:lpstr>PowerPoint-præsentation</vt:lpstr>
      <vt:lpstr>Kontanthjælpsreformens indflydelse på YR</vt:lpstr>
      <vt:lpstr>PowerPoint-præsentation</vt:lpstr>
      <vt:lpstr>Deltagere til ny sparringsgruppe</vt:lpstr>
      <vt:lpstr>PowerPoint-præsentation</vt:lpstr>
      <vt:lpstr>PowerPoint-præsentation</vt:lpstr>
      <vt:lpstr>Opsamling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Dagens program - Teamplan</dc:title>
  <dc:creator>Dinna Kias</dc:creator>
  <cp:lastModifiedBy>Claus Osmund</cp:lastModifiedBy>
  <cp:revision>20</cp:revision>
  <cp:lastPrinted>2017-12-13T14:26:02Z</cp:lastPrinted>
  <dcterms:created xsi:type="dcterms:W3CDTF">2023-09-07T12:56:11Z</dcterms:created>
  <dcterms:modified xsi:type="dcterms:W3CDTF">2024-04-25T07:47:33Z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0x0101002FA340818EC50C419AD1693B1F62589703003BEDB93DB44D854B93E202CF483DD84D</vt:lpwstr>
  </property>
  <property fmtid="{D5CDD505-2E9C-101B-9397-08002B2CF9AE}" pid="3" name="Mødetype">
    <vt:lpwstr>1609;#Præsentation|93fbbba1-d5f3-4784-9979-765919310bab</vt:lpwstr>
  </property>
  <property fmtid="{D5CDD505-2E9C-101B-9397-08002B2CF9AE}" pid="4" name="Interessenter">
    <vt:lpwstr>1683;#Ekstern|95ef43ab-9e36-4dab-816d-0787e44693bc</vt:lpwstr>
  </property>
  <property fmtid="{D5CDD505-2E9C-101B-9397-08002B2CF9AE}" pid="5" name="_dlc_DocIdItemGuid">
    <vt:lpwstr>b40274e9-e281-4c14-8976-571bbe014abc</vt:lpwstr>
  </property>
</Properties>
</file>